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slideLayouts/slideLayout16.xml" ContentType="application/vnd.openxmlformats-officedocument.presentationml.slideLayout+xml"/>
  <Override PartName="/ppt/theme/theme40.xml" ContentType="application/vnd.openxmlformats-officedocument.theme+xml"/>
  <Override PartName="/ppt/theme/theme41.xml" ContentType="application/vnd.openxmlformats-officedocument.theme+xml"/>
  <Override PartName="/ppt/theme/theme42.xml" ContentType="application/vnd.openxmlformats-officedocument.theme+xml"/>
  <Override PartName="/ppt/theme/theme43.xml" ContentType="application/vnd.openxmlformats-officedocument.theme+xml"/>
  <Override PartName="/ppt/theme/theme44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60.xml" ContentType="application/vnd.openxmlformats-officedocument.theme+xml"/>
  <Override PartName="/ppt/theme/theme61.xml" ContentType="application/vnd.openxmlformats-officedocument.theme+xml"/>
  <Override PartName="/ppt/theme/theme62.xml" ContentType="application/vnd.openxmlformats-officedocument.theme+xml"/>
  <Override PartName="/ppt/theme/theme63.xml" ContentType="application/vnd.openxmlformats-officedocument.theme+xml"/>
  <Override PartName="/ppt/theme/theme64.xml" ContentType="application/vnd.openxmlformats-officedocument.theme+xml"/>
  <Override PartName="/ppt/theme/theme65.xml" ContentType="application/vnd.openxmlformats-officedocument.theme+xml"/>
  <Override PartName="/ppt/theme/theme66.xml" ContentType="application/vnd.openxmlformats-officedocument.theme+xml"/>
  <Override PartName="/ppt/theme/theme67.xml" ContentType="application/vnd.openxmlformats-officedocument.theme+xml"/>
  <Override PartName="/ppt/theme/theme68.xml" ContentType="application/vnd.openxmlformats-officedocument.theme+xml"/>
  <Override PartName="/ppt/theme/theme69.xml" ContentType="application/vnd.openxmlformats-officedocument.theme+xml"/>
  <Override PartName="/ppt/theme/theme70.xml" ContentType="application/vnd.openxmlformats-officedocument.theme+xml"/>
  <Override PartName="/ppt/theme/theme71.xml" ContentType="application/vnd.openxmlformats-officedocument.theme+xml"/>
  <Override PartName="/ppt/theme/theme72.xml" ContentType="application/vnd.openxmlformats-officedocument.theme+xml"/>
  <Override PartName="/ppt/theme/theme73.xml" ContentType="application/vnd.openxmlformats-officedocument.theme+xml"/>
  <Override PartName="/ppt/theme/theme74.xml" ContentType="application/vnd.openxmlformats-officedocument.theme+xml"/>
  <Override PartName="/ppt/theme/theme75.xml" ContentType="application/vnd.openxmlformats-officedocument.theme+xml"/>
  <Override PartName="/ppt/theme/theme76.xml" ContentType="application/vnd.openxmlformats-officedocument.theme+xml"/>
  <Override PartName="/ppt/theme/theme77.xml" ContentType="application/vnd.openxmlformats-officedocument.theme+xml"/>
  <Override PartName="/ppt/theme/theme78.xml" ContentType="application/vnd.openxmlformats-officedocument.theme+xml"/>
  <Override PartName="/ppt/theme/theme79.xml" ContentType="application/vnd.openxmlformats-officedocument.theme+xml"/>
  <Override PartName="/ppt/slideLayouts/slideLayout17.xml" ContentType="application/vnd.openxmlformats-officedocument.presentationml.slideLayout+xml"/>
  <Override PartName="/ppt/theme/theme80.xml" ContentType="application/vnd.openxmlformats-officedocument.theme+xml"/>
  <Override PartName="/ppt/theme/themeOverride1.xml" ContentType="application/vnd.openxmlformats-officedocument.themeOverride+xml"/>
  <Override PartName="/ppt/theme/theme81.xml" ContentType="application/vnd.openxmlformats-officedocument.theme+xml"/>
  <Override PartName="/ppt/theme/theme8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4" r:id="rId1"/>
    <p:sldMasterId id="2147484060" r:id="rId2"/>
    <p:sldMasterId id="2147484062" r:id="rId3"/>
    <p:sldMasterId id="2147484145" r:id="rId4"/>
    <p:sldMasterId id="2147483984" r:id="rId5"/>
    <p:sldMasterId id="2147483988" r:id="rId6"/>
    <p:sldMasterId id="2147483990" r:id="rId7"/>
    <p:sldMasterId id="2147483992" r:id="rId8"/>
    <p:sldMasterId id="2147483994" r:id="rId9"/>
    <p:sldMasterId id="2147483996" r:id="rId10"/>
    <p:sldMasterId id="2147483998" r:id="rId11"/>
    <p:sldMasterId id="2147484000" r:id="rId12"/>
    <p:sldMasterId id="2147484002" r:id="rId13"/>
    <p:sldMasterId id="2147484004" r:id="rId14"/>
    <p:sldMasterId id="2147484006" r:id="rId15"/>
    <p:sldMasterId id="2147484008" r:id="rId16"/>
    <p:sldMasterId id="2147484010" r:id="rId17"/>
    <p:sldMasterId id="2147484012" r:id="rId18"/>
    <p:sldMasterId id="2147484014" r:id="rId19"/>
    <p:sldMasterId id="2147484016" r:id="rId20"/>
    <p:sldMasterId id="2147484018" r:id="rId21"/>
    <p:sldMasterId id="2147484020" r:id="rId22"/>
    <p:sldMasterId id="2147484022" r:id="rId23"/>
    <p:sldMasterId id="2147484023" r:id="rId24"/>
    <p:sldMasterId id="2147484027" r:id="rId25"/>
    <p:sldMasterId id="2147484029" r:id="rId26"/>
    <p:sldMasterId id="2147484031" r:id="rId27"/>
    <p:sldMasterId id="2147484033" r:id="rId28"/>
    <p:sldMasterId id="2147484035" r:id="rId29"/>
    <p:sldMasterId id="2147484037" r:id="rId30"/>
    <p:sldMasterId id="2147484039" r:id="rId31"/>
    <p:sldMasterId id="2147484041" r:id="rId32"/>
    <p:sldMasterId id="2147484043" r:id="rId33"/>
    <p:sldMasterId id="2147484045" r:id="rId34"/>
    <p:sldMasterId id="2147484047" r:id="rId35"/>
    <p:sldMasterId id="2147484049" r:id="rId36"/>
    <p:sldMasterId id="2147484051" r:id="rId37"/>
    <p:sldMasterId id="2147484053" r:id="rId38"/>
    <p:sldMasterId id="2147484055" r:id="rId39"/>
    <p:sldMasterId id="2147484058" r:id="rId40"/>
    <p:sldMasterId id="2147484064" r:id="rId41"/>
    <p:sldMasterId id="2147484066" r:id="rId42"/>
    <p:sldMasterId id="2147484068" r:id="rId43"/>
    <p:sldMasterId id="2147484070" r:id="rId44"/>
    <p:sldMasterId id="2147484072" r:id="rId45"/>
    <p:sldMasterId id="2147484074" r:id="rId46"/>
    <p:sldMasterId id="2147484076" r:id="rId47"/>
    <p:sldMasterId id="2147484078" r:id="rId48"/>
    <p:sldMasterId id="2147484080" r:id="rId49"/>
    <p:sldMasterId id="2147484082" r:id="rId50"/>
    <p:sldMasterId id="2147484084" r:id="rId51"/>
    <p:sldMasterId id="2147484086" r:id="rId52"/>
    <p:sldMasterId id="2147484088" r:id="rId53"/>
    <p:sldMasterId id="2147484090" r:id="rId54"/>
    <p:sldMasterId id="2147484092" r:id="rId55"/>
    <p:sldMasterId id="2147484094" r:id="rId56"/>
    <p:sldMasterId id="2147484096" r:id="rId57"/>
    <p:sldMasterId id="2147484100" r:id="rId58"/>
    <p:sldMasterId id="2147484102" r:id="rId59"/>
    <p:sldMasterId id="2147484104" r:id="rId60"/>
    <p:sldMasterId id="2147484106" r:id="rId61"/>
    <p:sldMasterId id="2147484108" r:id="rId62"/>
    <p:sldMasterId id="2147484110" r:id="rId63"/>
    <p:sldMasterId id="2147484112" r:id="rId64"/>
    <p:sldMasterId id="2147484114" r:id="rId65"/>
    <p:sldMasterId id="2147484116" r:id="rId66"/>
    <p:sldMasterId id="2147484120" r:id="rId67"/>
    <p:sldMasterId id="2147484122" r:id="rId68"/>
    <p:sldMasterId id="2147484124" r:id="rId69"/>
    <p:sldMasterId id="2147484126" r:id="rId70"/>
    <p:sldMasterId id="2147484128" r:id="rId71"/>
    <p:sldMasterId id="2147484130" r:id="rId72"/>
    <p:sldMasterId id="2147484132" r:id="rId73"/>
    <p:sldMasterId id="2147484134" r:id="rId74"/>
    <p:sldMasterId id="2147484136" r:id="rId75"/>
    <p:sldMasterId id="2147484138" r:id="rId76"/>
    <p:sldMasterId id="2147484140" r:id="rId77"/>
    <p:sldMasterId id="2147484142" r:id="rId78"/>
    <p:sldMasterId id="2147484144" r:id="rId79"/>
    <p:sldMasterId id="2147484147" r:id="rId80"/>
  </p:sldMasterIdLst>
  <p:notesMasterIdLst>
    <p:notesMasterId r:id="rId99"/>
  </p:notesMasterIdLst>
  <p:handoutMasterIdLst>
    <p:handoutMasterId r:id="rId100"/>
  </p:handoutMasterIdLst>
  <p:sldIdLst>
    <p:sldId id="564" r:id="rId81"/>
    <p:sldId id="565" r:id="rId82"/>
    <p:sldId id="587" r:id="rId83"/>
    <p:sldId id="566" r:id="rId84"/>
    <p:sldId id="588" r:id="rId85"/>
    <p:sldId id="567" r:id="rId86"/>
    <p:sldId id="589" r:id="rId87"/>
    <p:sldId id="590" r:id="rId88"/>
    <p:sldId id="584" r:id="rId89"/>
    <p:sldId id="585" r:id="rId90"/>
    <p:sldId id="591" r:id="rId91"/>
    <p:sldId id="593" r:id="rId92"/>
    <p:sldId id="592" r:id="rId93"/>
    <p:sldId id="594" r:id="rId94"/>
    <p:sldId id="568" r:id="rId95"/>
    <p:sldId id="572" r:id="rId96"/>
    <p:sldId id="575" r:id="rId97"/>
    <p:sldId id="576" r:id="rId98"/>
  </p:sldIdLst>
  <p:sldSz cx="9144000" cy="6858000" type="screen4x3"/>
  <p:notesSz cx="6858000" cy="12039600"/>
  <p:custDataLst>
    <p:tags r:id="rId10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6" userDrawn="1">
          <p15:clr>
            <a:srgbClr val="A4A3A4"/>
          </p15:clr>
        </p15:guide>
        <p15:guide id="2" pos="15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79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3E"/>
    <a:srgbClr val="FFD300"/>
    <a:srgbClr val="FFD903"/>
    <a:srgbClr val="64541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66" autoAdjust="0"/>
    <p:restoredTop sz="78652" autoAdjust="0"/>
  </p:normalViewPr>
  <p:slideViewPr>
    <p:cSldViewPr showGuides="1">
      <p:cViewPr varScale="1">
        <p:scale>
          <a:sx n="83" d="100"/>
          <a:sy n="83" d="100"/>
        </p:scale>
        <p:origin x="720" y="90"/>
      </p:cViewPr>
      <p:guideLst>
        <p:guide orient="horz" pos="96"/>
        <p:guide pos="1584"/>
      </p:guideLst>
    </p:cSldViewPr>
  </p:slideViewPr>
  <p:outlineViewPr>
    <p:cViewPr>
      <p:scale>
        <a:sx n="33" d="100"/>
        <a:sy n="33" d="100"/>
      </p:scale>
      <p:origin x="0" y="-396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>
        <p:scale>
          <a:sx n="75" d="100"/>
          <a:sy n="75" d="100"/>
        </p:scale>
        <p:origin x="1668" y="-918"/>
      </p:cViewPr>
      <p:guideLst>
        <p:guide orient="horz" pos="3793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Master" Target="slideMasters/slideMaster63.xml"/><Relationship Id="rId68" Type="http://schemas.openxmlformats.org/officeDocument/2006/relationships/slideMaster" Target="slideMasters/slideMaster68.xml"/><Relationship Id="rId84" Type="http://schemas.openxmlformats.org/officeDocument/2006/relationships/slide" Target="slides/slide4.xml"/><Relationship Id="rId89" Type="http://schemas.openxmlformats.org/officeDocument/2006/relationships/slide" Target="slides/slide9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74" Type="http://schemas.openxmlformats.org/officeDocument/2006/relationships/slideMaster" Target="slideMasters/slideMaster74.xml"/><Relationship Id="rId79" Type="http://schemas.openxmlformats.org/officeDocument/2006/relationships/slideMaster" Target="slideMasters/slideMaster79.xml"/><Relationship Id="rId10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10.xml"/><Relationship Id="rId95" Type="http://schemas.openxmlformats.org/officeDocument/2006/relationships/slide" Target="slides/slide15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64" Type="http://schemas.openxmlformats.org/officeDocument/2006/relationships/slideMaster" Target="slideMasters/slideMaster64.xml"/><Relationship Id="rId69" Type="http://schemas.openxmlformats.org/officeDocument/2006/relationships/slideMaster" Target="slideMasters/slideMaster69.xml"/><Relationship Id="rId80" Type="http://schemas.openxmlformats.org/officeDocument/2006/relationships/slideMaster" Target="slideMasters/slideMaster80.xml"/><Relationship Id="rId85" Type="http://schemas.openxmlformats.org/officeDocument/2006/relationships/slide" Target="slides/slide5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59" Type="http://schemas.openxmlformats.org/officeDocument/2006/relationships/slideMaster" Target="slideMasters/slideMaster59.xml"/><Relationship Id="rId103" Type="http://schemas.openxmlformats.org/officeDocument/2006/relationships/viewProps" Target="viewProps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Master" Target="slideMasters/slideMaster54.xml"/><Relationship Id="rId62" Type="http://schemas.openxmlformats.org/officeDocument/2006/relationships/slideMaster" Target="slideMasters/slideMaster62.xml"/><Relationship Id="rId70" Type="http://schemas.openxmlformats.org/officeDocument/2006/relationships/slideMaster" Target="slideMasters/slideMaster70.xml"/><Relationship Id="rId75" Type="http://schemas.openxmlformats.org/officeDocument/2006/relationships/slideMaster" Target="slideMasters/slideMaster75.xml"/><Relationship Id="rId83" Type="http://schemas.openxmlformats.org/officeDocument/2006/relationships/slide" Target="slides/slide3.xml"/><Relationship Id="rId88" Type="http://schemas.openxmlformats.org/officeDocument/2006/relationships/slide" Target="slides/slide8.xml"/><Relationship Id="rId91" Type="http://schemas.openxmlformats.org/officeDocument/2006/relationships/slide" Target="slides/slide11.xml"/><Relationship Id="rId96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Master" Target="slideMasters/slideMaster57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Master" Target="slideMasters/slideMaster60.xml"/><Relationship Id="rId65" Type="http://schemas.openxmlformats.org/officeDocument/2006/relationships/slideMaster" Target="slideMasters/slideMaster65.xml"/><Relationship Id="rId73" Type="http://schemas.openxmlformats.org/officeDocument/2006/relationships/slideMaster" Target="slideMasters/slideMaster73.xml"/><Relationship Id="rId78" Type="http://schemas.openxmlformats.org/officeDocument/2006/relationships/slideMaster" Target="slideMasters/slideMaster78.xml"/><Relationship Id="rId81" Type="http://schemas.openxmlformats.org/officeDocument/2006/relationships/slide" Target="slides/slide1.xml"/><Relationship Id="rId86" Type="http://schemas.openxmlformats.org/officeDocument/2006/relationships/slide" Target="slides/slide6.xml"/><Relationship Id="rId94" Type="http://schemas.openxmlformats.org/officeDocument/2006/relationships/slide" Target="slides/slide14.xml"/><Relationship Id="rId99" Type="http://schemas.openxmlformats.org/officeDocument/2006/relationships/notesMaster" Target="notesMasters/notesMaster1.xml"/><Relationship Id="rId101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76" Type="http://schemas.openxmlformats.org/officeDocument/2006/relationships/slideMaster" Target="slideMasters/slideMaster76.xml"/><Relationship Id="rId97" Type="http://schemas.openxmlformats.org/officeDocument/2006/relationships/slide" Target="slides/slide17.xml"/><Relationship Id="rId10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Master" Target="slideMasters/slideMaster71.xml"/><Relationship Id="rId92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Master" Target="slideMasters/slideMaster66.xml"/><Relationship Id="rId87" Type="http://schemas.openxmlformats.org/officeDocument/2006/relationships/slide" Target="slides/slide7.xml"/><Relationship Id="rId61" Type="http://schemas.openxmlformats.org/officeDocument/2006/relationships/slideMaster" Target="slideMasters/slideMaster61.xml"/><Relationship Id="rId82" Type="http://schemas.openxmlformats.org/officeDocument/2006/relationships/slide" Target="slides/slide2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56" Type="http://schemas.openxmlformats.org/officeDocument/2006/relationships/slideMaster" Target="slideMasters/slideMaster56.xml"/><Relationship Id="rId77" Type="http://schemas.openxmlformats.org/officeDocument/2006/relationships/slideMaster" Target="slideMasters/slideMaster77.xml"/><Relationship Id="rId100" Type="http://schemas.openxmlformats.org/officeDocument/2006/relationships/handoutMaster" Target="handoutMasters/handoutMaster1.xml"/><Relationship Id="rId105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Master" Target="slideMasters/slideMaster72.xml"/><Relationship Id="rId93" Type="http://schemas.openxmlformats.org/officeDocument/2006/relationships/slide" Target="slides/slide13.xml"/><Relationship Id="rId98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5" Type="http://schemas.openxmlformats.org/officeDocument/2006/relationships/slideMaster" Target="slideMasters/slideMaster25.xml"/><Relationship Id="rId46" Type="http://schemas.openxmlformats.org/officeDocument/2006/relationships/slideMaster" Target="slideMasters/slideMaster46.xml"/><Relationship Id="rId67" Type="http://schemas.openxmlformats.org/officeDocument/2006/relationships/slideMaster" Target="slideMasters/slideMaster6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03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603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DAA6C-FC43-4DD9-A637-F0EDAA7B3B34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1436350"/>
            <a:ext cx="2971800" cy="603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11436350"/>
            <a:ext cx="2971800" cy="603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B084A-FC88-46F3-862B-883EF0D6E9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23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022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6022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9D639F9-8FBE-4D47-A433-5DA09632C3E3}" type="datetimeFigureOut">
              <a:rPr lang="en-US"/>
              <a:pPr>
                <a:defRPr/>
              </a:pPr>
              <a:t>10/24/2014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925638" y="873125"/>
            <a:ext cx="3005137" cy="22558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3346625"/>
            <a:ext cx="6096000" cy="7789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435248"/>
            <a:ext cx="2971800" cy="6022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11435248"/>
            <a:ext cx="2971800" cy="6022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97364D-C55B-463C-9E58-3FEBC9E83C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739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84927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04476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9517919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406834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7571579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4086198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13900569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endParaRPr lang="en-US" sz="14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332882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2039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4800" b="1" dirty="0" smtClean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785510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8237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505508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63586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50232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500005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289075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5364196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639275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80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6BD3BB-2663-42A8-823D-A4A94D4BF8B9}" type="datetime1">
              <a:rPr lang="en-US" smtClean="0"/>
              <a:pPr>
                <a:defRPr/>
              </a:pPr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DE3366-C31E-43CF-90E9-48B09332E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49E06E-BE7D-4CAE-B57E-B8C3BC61624C}" type="datetime1">
              <a:rPr lang="en-US" smtClean="0"/>
              <a:pPr>
                <a:defRPr/>
              </a:pPr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6535AD-D556-46FE-B23E-34EDA9EB0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32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32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467382-A389-4B15-B235-FA71E72DF90C}" type="datetime1">
              <a:rPr lang="en-US" smtClean="0"/>
              <a:pPr>
                <a:defRPr/>
              </a:pPr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3E6A72-8448-4BE3-B001-7A57D5E1D0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86800" y="6508750"/>
            <a:ext cx="412750" cy="365125"/>
          </a:xfrm>
        </p:spPr>
        <p:txBody>
          <a:bodyPr/>
          <a:lstStyle>
            <a:lvl1pPr>
              <a:defRPr/>
            </a:lvl1pPr>
          </a:lstStyle>
          <a:p>
            <a:fld id="{BE238B9C-D53A-444D-9C87-7E9126D60B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86800" y="6508750"/>
            <a:ext cx="412750" cy="365125"/>
          </a:xfrm>
        </p:spPr>
        <p:txBody>
          <a:bodyPr/>
          <a:lstStyle>
            <a:lvl1pPr>
              <a:defRPr/>
            </a:lvl1pPr>
          </a:lstStyle>
          <a:p>
            <a:fld id="{BE238B9C-D53A-444D-9C87-7E9126D60BD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92B2311-2AEF-433F-8673-CCFB18527A70}" type="datetime1">
              <a:rPr lang="en-US" smtClean="0"/>
              <a:pPr/>
              <a:t>10/24/2014</a:t>
            </a:fld>
            <a:endParaRPr lang="en-US"/>
          </a:p>
        </p:txBody>
      </p:sp>
      <p:pic>
        <p:nvPicPr>
          <p:cNvPr id="7" name="Picture 6" descr="ArcherSilo_blue.png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 flipH="1">
            <a:off x="1219200" y="5852160"/>
            <a:ext cx="438137" cy="1005840"/>
          </a:xfrm>
          <a:prstGeom prst="rect">
            <a:avLst/>
          </a:prstGeom>
        </p:spPr>
      </p:pic>
      <p:pic>
        <p:nvPicPr>
          <p:cNvPr id="8" name="Picture 7" descr="SailboatSilo_Blue.png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 rot="21040841">
            <a:off x="1234300" y="2415080"/>
            <a:ext cx="749973" cy="1188720"/>
          </a:xfrm>
          <a:prstGeom prst="rect">
            <a:avLst/>
          </a:prstGeom>
        </p:spPr>
      </p:pic>
      <p:pic>
        <p:nvPicPr>
          <p:cNvPr id="9" name="Picture 8" descr="ScubaSilo_blue.png"/>
          <p:cNvPicPr>
            <a:picLocks noChangeAspect="1"/>
          </p:cNvPicPr>
          <p:nvPr userDrawn="1"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990600" y="4495800"/>
            <a:ext cx="759848" cy="767068"/>
          </a:xfrm>
          <a:prstGeom prst="rect">
            <a:avLst/>
          </a:prstGeom>
        </p:spPr>
      </p:pic>
      <p:pic>
        <p:nvPicPr>
          <p:cNvPr id="10" name="Picture 9" descr="RappelSilo_blue.png"/>
          <p:cNvPicPr>
            <a:picLocks noChangeAspect="1"/>
          </p:cNvPicPr>
          <p:nvPr userDrawn="1"/>
        </p:nvPicPr>
        <p:blipFill>
          <a:blip r:embed="rId5" cstate="print">
            <a:lum bright="70000" contrast="-70000"/>
          </a:blip>
          <a:stretch>
            <a:fillRect/>
          </a:stretch>
        </p:blipFill>
        <p:spPr>
          <a:xfrm>
            <a:off x="14197" y="5181600"/>
            <a:ext cx="671603" cy="1737360"/>
          </a:xfrm>
          <a:prstGeom prst="rect">
            <a:avLst/>
          </a:prstGeom>
        </p:spPr>
      </p:pic>
      <p:pic>
        <p:nvPicPr>
          <p:cNvPr id="11" name="Picture 10" descr="KayakSilo_blue.png"/>
          <p:cNvPicPr>
            <a:picLocks noChangeAspect="1"/>
          </p:cNvPicPr>
          <p:nvPr userDrawn="1"/>
        </p:nvPicPr>
        <p:blipFill>
          <a:blip r:embed="rId6" cstate="print">
            <a:lum bright="70000" contrast="-70000"/>
          </a:blip>
          <a:stretch>
            <a:fillRect/>
          </a:stretch>
        </p:blipFill>
        <p:spPr>
          <a:xfrm>
            <a:off x="-228600" y="3733800"/>
            <a:ext cx="1043755" cy="548640"/>
          </a:xfrm>
          <a:prstGeom prst="rect">
            <a:avLst/>
          </a:prstGeom>
        </p:spPr>
      </p:pic>
      <p:pic>
        <p:nvPicPr>
          <p:cNvPr id="12" name="Picture 11" descr="ZiplineSilo_Blue.png"/>
          <p:cNvPicPr>
            <a:picLocks noChangeAspect="1"/>
          </p:cNvPicPr>
          <p:nvPr userDrawn="1"/>
        </p:nvPicPr>
        <p:blipFill>
          <a:blip r:embed="rId7" cstate="print">
            <a:lum bright="70000" contrast="-70000"/>
          </a:blip>
          <a:stretch>
            <a:fillRect/>
          </a:stretch>
        </p:blipFill>
        <p:spPr>
          <a:xfrm>
            <a:off x="381000" y="1905000"/>
            <a:ext cx="713275" cy="9144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981200" cy="252815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86800" y="6508750"/>
            <a:ext cx="412750" cy="365125"/>
          </a:xfrm>
        </p:spPr>
        <p:txBody>
          <a:bodyPr/>
          <a:lstStyle>
            <a:lvl1pPr>
              <a:defRPr/>
            </a:lvl1pPr>
          </a:lstStyle>
          <a:p>
            <a:fld id="{BE238B9C-D53A-444D-9C87-7E9126D60BD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92B2311-2AEF-433F-8673-CCFB18527A70}" type="datetime1">
              <a:rPr lang="en-US" smtClean="0"/>
              <a:pPr/>
              <a:t>10/24/2014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552" y="-39256"/>
            <a:ext cx="2468880" cy="24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4654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86800" y="6508750"/>
            <a:ext cx="412750" cy="365125"/>
          </a:xfrm>
        </p:spPr>
        <p:txBody>
          <a:bodyPr/>
          <a:lstStyle>
            <a:lvl1pPr>
              <a:defRPr/>
            </a:lvl1pPr>
          </a:lstStyle>
          <a:p>
            <a:fld id="{BE238B9C-D53A-444D-9C87-7E9126D60BD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2DB21C0D-C847-41F5-A7C3-BE1C7640DB99}" type="datetime1">
              <a:rPr lang="en-US" smtClean="0"/>
              <a:pPr/>
              <a:t>10/24/2014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3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6BD3BB-2663-42A8-823D-A4A94D4BF8B9}" type="datetime1">
              <a:rPr lang="en-US">
                <a:solidFill>
                  <a:srgbClr val="000000"/>
                </a:solidFill>
              </a:rPr>
              <a:pPr>
                <a:defRPr/>
              </a:pPr>
              <a:t>10/24/2014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DE3366-C31E-43CF-90E9-48B09332E0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621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59B06E-588A-49D7-A36A-551D51B119B7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10/24/2014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DE4D886-028A-4207-B8C1-3AFC87907693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2033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sm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5125" indent="-255588">
              <a:buClr>
                <a:srgbClr val="645416"/>
              </a:buClr>
              <a:buSzPct val="160000"/>
              <a:buFont typeface="Lucida Sans Unicode" panose="020B0602030504020204" pitchFamily="34" charset="0"/>
              <a:buChar char="‣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FCC476-105B-439D-8BA2-EF5C153D941E}" type="datetime1">
              <a:rPr lang="en-US" smtClean="0"/>
              <a:pPr>
                <a:defRPr/>
              </a:pPr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7BA663-5539-4382-90A0-63C46CA9C8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A03873-4EE0-412C-9EF1-A26CAFE00F88}" type="datetime1">
              <a:rPr lang="en-US" smtClean="0"/>
              <a:pPr>
                <a:defRPr/>
              </a:pPr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895AE8-E99A-422E-8EF4-9965F55A7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D13CFF-768A-4BA3-9F3D-0B5D8DC650C1}" type="datetime1">
              <a:rPr lang="en-US" smtClean="0"/>
              <a:pPr>
                <a:defRPr/>
              </a:pPr>
              <a:t>10/24/2014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37B13C-5FFD-4E14-9EBB-DEEB0A7772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1DABB9-AFE8-4C1E-873B-568143FD6256}" type="datetime1">
              <a:rPr lang="en-US" smtClean="0"/>
              <a:pPr>
                <a:defRPr/>
              </a:pPr>
              <a:t>10/24/2014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750FBF-6542-48CF-AC68-96A611F50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ECA120-9537-4FBE-8032-364866FAA7F6}" type="datetime1">
              <a:rPr lang="en-US" smtClean="0"/>
              <a:pPr>
                <a:defRPr/>
              </a:pPr>
              <a:t>10/24/2014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AA48D3-A8F5-4504-B263-F741EB97C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1FFB3D-7665-4A26-8095-B1AB3F213571}" type="datetime1">
              <a:rPr lang="en-US" smtClean="0"/>
              <a:pPr>
                <a:defRPr/>
              </a:pPr>
              <a:t>10/24/2014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708BE2-7196-4B78-B3B8-8E814461D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1D9EEC-A195-4491-A6D7-D3CB0F20B040}" type="datetime1">
              <a:rPr lang="en-US" smtClean="0"/>
              <a:pPr>
                <a:defRPr/>
              </a:pPr>
              <a:t>10/24/2014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7D6A6E-5904-4190-A347-DA1F3E5F6C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E32942-E94F-4114-A253-56F3EA8ADB65}" type="datetime1">
              <a:rPr lang="en-US" smtClean="0"/>
              <a:pPr>
                <a:defRPr/>
              </a:pPr>
              <a:t>10/24/2014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7B7E973-1373-4601-8BBA-82EF8EF123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8.xml"/></Relationships>
</file>

<file path=ppt/slideMasters/_rels/slideMaster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Masters/_rels/slideMaster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30.xml"/></Relationships>
</file>

<file path=ppt/slideMasters/_rels/slideMaster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31.xml"/></Relationships>
</file>

<file path=ppt/slideMasters/_rels/slideMaster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32.xml"/></Relationships>
</file>

<file path=ppt/slideMasters/_rels/slideMaster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33.xml"/></Relationships>
</file>

<file path=ppt/slideMasters/_rels/slideMaster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34.xml"/></Relationships>
</file>

<file path=ppt/slideMasters/_rels/slideMaster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35.xml"/></Relationships>
</file>

<file path=ppt/slideMasters/_rels/slideMaster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36.xml"/></Relationships>
</file>

<file path=ppt/slideMasters/_rels/slideMaster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37.xml"/></Relationships>
</file>

<file path=ppt/slideMasters/_rels/slideMaster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38.xml"/></Relationships>
</file>

<file path=ppt/slideMasters/_rels/slideMaster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3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Masters/_rels/slideMaster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Masters/_rels/slideMaster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41.xml"/></Relationships>
</file>

<file path=ppt/slideMasters/_rels/slideMaster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42.xml"/></Relationships>
</file>

<file path=ppt/slideMasters/_rels/slideMaster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43.xml"/></Relationships>
</file>

<file path=ppt/slideMasters/_rels/slideMaster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44.xml"/></Relationships>
</file>

<file path=ppt/slideMasters/_rels/slideMaster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45.xml"/></Relationships>
</file>

<file path=ppt/slideMasters/_rels/slideMaster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46.xml"/></Relationships>
</file>

<file path=ppt/slideMasters/_rels/slideMaster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47.xml"/></Relationships>
</file>

<file path=ppt/slideMasters/_rels/slideMaster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48.xml"/></Relationships>
</file>

<file path=ppt/slideMasters/_rels/slideMaster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4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5.xml"/></Relationships>
</file>

<file path=ppt/slideMasters/_rels/slideMaster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50.xml"/></Relationships>
</file>

<file path=ppt/slideMasters/_rels/slideMaster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51.xml"/></Relationships>
</file>

<file path=ppt/slideMasters/_rels/slideMaster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52.xml"/></Relationships>
</file>

<file path=ppt/slideMasters/_rels/slideMaster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53.xml"/></Relationships>
</file>

<file path=ppt/slideMasters/_rels/slideMaster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54.xml"/></Relationships>
</file>

<file path=ppt/slideMasters/_rels/slideMaster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55.xml"/></Relationships>
</file>

<file path=ppt/slideMasters/_rels/slideMaster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56.xml"/></Relationships>
</file>

<file path=ppt/slideMasters/_rels/slideMaster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57.xml"/></Relationships>
</file>

<file path=ppt/slideMasters/_rels/slideMaster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58.xml"/></Relationships>
</file>

<file path=ppt/slideMasters/_rels/slideMaster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5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6.xml"/></Relationships>
</file>

<file path=ppt/slideMasters/_rels/slideMaster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60.xml"/></Relationships>
</file>

<file path=ppt/slideMasters/_rels/slideMaster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61.xml"/></Relationships>
</file>

<file path=ppt/slideMasters/_rels/slideMaster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62.xml"/></Relationships>
</file>

<file path=ppt/slideMasters/_rels/slideMaster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63.xml"/></Relationships>
</file>

<file path=ppt/slideMasters/_rels/slideMaster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64.xml"/></Relationships>
</file>

<file path=ppt/slideMasters/_rels/slideMaster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65.xml"/></Relationships>
</file>

<file path=ppt/slideMasters/_rels/slideMaster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66.xml"/></Relationships>
</file>

<file path=ppt/slideMasters/_rels/slideMaster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67.xml"/></Relationships>
</file>

<file path=ppt/slideMasters/_rels/slideMaster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68.xml"/></Relationships>
</file>

<file path=ppt/slideMasters/_rels/slideMaster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6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7.xml"/></Relationships>
</file>

<file path=ppt/slideMasters/_rels/slideMaster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70.xml"/></Relationships>
</file>

<file path=ppt/slideMasters/_rels/slideMaster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71.xml"/></Relationships>
</file>

<file path=ppt/slideMasters/_rels/slideMaster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72.xml"/></Relationships>
</file>

<file path=ppt/slideMasters/_rels/slideMaster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73.xml"/></Relationships>
</file>

<file path=ppt/slideMasters/_rels/slideMaster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74.xml"/></Relationships>
</file>

<file path=ppt/slideMasters/_rels/slideMaster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75.xml"/></Relationships>
</file>

<file path=ppt/slideMasters/_rels/slideMaster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76.xml"/></Relationships>
</file>

<file path=ppt/slideMasters/_rels/slideMaster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77.xml"/></Relationships>
</file>

<file path=ppt/slideMasters/_rels/slideMaster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78.xml"/></Relationships>
</file>

<file path=ppt/slideMasters/_rels/slideMaster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7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8.xml"/></Relationships>
</file>

<file path=ppt/slideMasters/_rels/slideMaster80.xml.rels><?xml version="1.0" encoding="UTF-8" standalone="yes"?>
<Relationships xmlns="http://schemas.openxmlformats.org/package/2006/relationships"><Relationship Id="rId2" Type="http://schemas.openxmlformats.org/officeDocument/2006/relationships/theme" Target="../theme/theme80.xml"/><Relationship Id="rId1" Type="http://schemas.openxmlformats.org/officeDocument/2006/relationships/slideLayout" Target="../slideLayouts/slideLayout17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lvl="0" indent="-255588" algn="l" rtl="0" fontAlgn="base">
              <a:spcBef>
                <a:spcPts val="400"/>
              </a:spcBef>
              <a:spcAft>
                <a:spcPct val="0"/>
              </a:spcAft>
              <a:buClr>
                <a:srgbClr val="FFD903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1D0D497-BA50-4E50-9440-6BF2DC0BBF21}" type="datetime1">
              <a:rPr lang="en-US" smtClean="0"/>
              <a:pPr>
                <a:defRPr/>
              </a:pPr>
              <a:t>10/24/2014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CFE8B65-1B13-4C96-A2C2-3758BD8894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566737" indent="-457200" algn="l" rtl="0" fontAlgn="base">
        <a:spcBef>
          <a:spcPts val="400"/>
        </a:spcBef>
        <a:spcAft>
          <a:spcPct val="0"/>
        </a:spcAft>
        <a:buClr>
          <a:srgbClr val="645416"/>
        </a:buClr>
        <a:buSzPct val="110000"/>
        <a:buFont typeface="Lucida Sans Unicode" panose="020B0602030504020204" pitchFamily="34" charset="0"/>
        <a:buChar char="‣"/>
        <a:defRPr lang="en-US" sz="27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10/24/2014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10/24/2014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10/24/2014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10/24/2014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10/24/2014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10/24/2014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10/24/2014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10/24/2014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10/24/2014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10/24/2014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Prepared_For_LifeREV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5863" y="6565900"/>
            <a:ext cx="1074737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3" descr="AnnivGrStandard_Whit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6013" y="6473825"/>
            <a:ext cx="1831975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-14288" y="0"/>
            <a:ext cx="2098676" cy="687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cs typeface="+mn-cs"/>
            </a:endParaRPr>
          </a:p>
        </p:txBody>
      </p:sp>
      <p:pic>
        <p:nvPicPr>
          <p:cNvPr id="1029" name="Picture 10" descr="FDL_4K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838" y="280988"/>
            <a:ext cx="1658937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2408238" y="274638"/>
            <a:ext cx="62023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08238" y="1600200"/>
            <a:ext cx="62785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29375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1481B88F-FA56-43D8-81ED-34726747F236}" type="slidenum">
              <a:rPr lang="en-US">
                <a:cs typeface="+mn-cs"/>
              </a:rPr>
              <a:pPr defTabSz="457200"/>
              <a:t>‹#›</a:t>
            </a:fld>
            <a:endParaRPr lang="en-US">
              <a:cs typeface="+mn-cs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503863" y="6429375"/>
            <a:ext cx="1855787" cy="365125"/>
          </a:xfrm>
          <a:custGeom>
            <a:avLst/>
            <a:gdLst>
              <a:gd name="connsiteX0" fmla="*/ 0 w 595382"/>
              <a:gd name="connsiteY0" fmla="*/ 0 h 365125"/>
              <a:gd name="connsiteX1" fmla="*/ 595382 w 595382"/>
              <a:gd name="connsiteY1" fmla="*/ 0 h 365125"/>
              <a:gd name="connsiteX2" fmla="*/ 595382 w 595382"/>
              <a:gd name="connsiteY2" fmla="*/ 365125 h 365125"/>
              <a:gd name="connsiteX3" fmla="*/ 0 w 595382"/>
              <a:gd name="connsiteY3" fmla="*/ 365125 h 365125"/>
              <a:gd name="connsiteX4" fmla="*/ 0 w 595382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382" h="365125">
                <a:moveTo>
                  <a:pt x="0" y="0"/>
                </a:moveTo>
                <a:lnTo>
                  <a:pt x="595382" y="0"/>
                </a:lnTo>
                <a:lnTo>
                  <a:pt x="595382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75C22859-872D-41F4-BB79-2658EB370F52}" type="datetime1">
              <a:rPr lang="en-US" smtClean="0">
                <a:cs typeface="+mn-cs"/>
              </a:rPr>
              <a:pPr defTabSz="457200"/>
              <a:t>10/24/2014</a:t>
            </a:fld>
            <a:endParaRPr lang="en-US"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flipV="1">
            <a:off x="2089150" y="0"/>
            <a:ext cx="44450" cy="6858000"/>
          </a:xfrm>
          <a:prstGeom prst="rect">
            <a:avLst/>
          </a:prstGeom>
          <a:solidFill>
            <a:srgbClr val="CF00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6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Helvetica"/>
          <a:ea typeface="ＭＳ Ｐゴシック" pitchFamily="-105" charset="-128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400" b="1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200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10/24/2014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10/24/2014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10/24/2014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10/24/2014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10/24/2014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10/24/2014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10/24/2014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10/24/2014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10/24/2014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10/24/2014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004176"/>
            </a:gs>
            <a:gs pos="100000">
              <a:srgbClr val="00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Prepared_For_LifeREV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5863" y="6565900"/>
            <a:ext cx="1074737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3" descr="AnnivGrStandard_White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86013" y="6473825"/>
            <a:ext cx="1831975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-14288" y="0"/>
            <a:ext cx="2098676" cy="687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cs typeface="+mn-cs"/>
            </a:endParaRPr>
          </a:p>
        </p:txBody>
      </p:sp>
      <p:pic>
        <p:nvPicPr>
          <p:cNvPr id="1029" name="Picture 10" descr="FDL_4K.pn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3838" y="280988"/>
            <a:ext cx="1658937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2408238" y="274638"/>
            <a:ext cx="62023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08238" y="1600200"/>
            <a:ext cx="62785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29375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1481B88F-FA56-43D8-81ED-34726747F236}" type="slidenum">
              <a:rPr lang="en-US">
                <a:cs typeface="+mn-cs"/>
              </a:rPr>
              <a:pPr defTabSz="457200"/>
              <a:t>‹#›</a:t>
            </a:fld>
            <a:endParaRPr lang="en-US">
              <a:cs typeface="+mn-cs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503863" y="6429375"/>
            <a:ext cx="1855787" cy="365125"/>
          </a:xfrm>
          <a:custGeom>
            <a:avLst/>
            <a:gdLst>
              <a:gd name="connsiteX0" fmla="*/ 0 w 595382"/>
              <a:gd name="connsiteY0" fmla="*/ 0 h 365125"/>
              <a:gd name="connsiteX1" fmla="*/ 595382 w 595382"/>
              <a:gd name="connsiteY1" fmla="*/ 0 h 365125"/>
              <a:gd name="connsiteX2" fmla="*/ 595382 w 595382"/>
              <a:gd name="connsiteY2" fmla="*/ 365125 h 365125"/>
              <a:gd name="connsiteX3" fmla="*/ 0 w 595382"/>
              <a:gd name="connsiteY3" fmla="*/ 365125 h 365125"/>
              <a:gd name="connsiteX4" fmla="*/ 0 w 595382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382" h="365125">
                <a:moveTo>
                  <a:pt x="0" y="0"/>
                </a:moveTo>
                <a:lnTo>
                  <a:pt x="595382" y="0"/>
                </a:lnTo>
                <a:lnTo>
                  <a:pt x="595382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9E305554-BC54-4800-A677-42E5E0945AE9}" type="datetime1">
              <a:rPr lang="en-US" smtClean="0">
                <a:cs typeface="+mn-cs"/>
              </a:rPr>
              <a:pPr defTabSz="457200"/>
              <a:t>10/24/2014</a:t>
            </a:fld>
            <a:endParaRPr lang="en-US"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flipV="1">
            <a:off x="2089150" y="0"/>
            <a:ext cx="44450" cy="6858000"/>
          </a:xfrm>
          <a:prstGeom prst="rect">
            <a:avLst/>
          </a:prstGeom>
          <a:solidFill>
            <a:srgbClr val="CF00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1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Helvetica"/>
          <a:ea typeface="ＭＳ Ｐゴシック" pitchFamily="-105" charset="-128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400" b="1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200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10/24/2014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10/24/2014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10/24/2014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10/24/2014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10/24/2014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10/24/2014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10/24/2014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10/24/2014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10/24/2014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10/24/2014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004176"/>
            </a:gs>
            <a:gs pos="100000">
              <a:srgbClr val="00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Prepared_For_LifeREV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5863" y="6565900"/>
            <a:ext cx="1074737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-14288" y="0"/>
            <a:ext cx="2098676" cy="687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2408238" y="274638"/>
            <a:ext cx="62023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08238" y="1600200"/>
            <a:ext cx="62785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29375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1481B88F-FA56-43D8-81ED-34726747F236}" type="slidenum">
              <a:rPr lang="en-US">
                <a:cs typeface="+mn-cs"/>
              </a:rPr>
              <a:pPr defTabSz="457200"/>
              <a:t>‹#›</a:t>
            </a:fld>
            <a:endParaRPr lang="en-US">
              <a:cs typeface="+mn-cs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503863" y="6429375"/>
            <a:ext cx="1855787" cy="365125"/>
          </a:xfrm>
          <a:custGeom>
            <a:avLst/>
            <a:gdLst>
              <a:gd name="connsiteX0" fmla="*/ 0 w 595382"/>
              <a:gd name="connsiteY0" fmla="*/ 0 h 365125"/>
              <a:gd name="connsiteX1" fmla="*/ 595382 w 595382"/>
              <a:gd name="connsiteY1" fmla="*/ 0 h 365125"/>
              <a:gd name="connsiteX2" fmla="*/ 595382 w 595382"/>
              <a:gd name="connsiteY2" fmla="*/ 365125 h 365125"/>
              <a:gd name="connsiteX3" fmla="*/ 0 w 595382"/>
              <a:gd name="connsiteY3" fmla="*/ 365125 h 365125"/>
              <a:gd name="connsiteX4" fmla="*/ 0 w 595382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382" h="365125">
                <a:moveTo>
                  <a:pt x="0" y="0"/>
                </a:moveTo>
                <a:lnTo>
                  <a:pt x="595382" y="0"/>
                </a:lnTo>
                <a:lnTo>
                  <a:pt x="595382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75C22859-872D-41F4-BB79-2658EB370F52}" type="datetime1">
              <a:rPr lang="en-US" smtClean="0">
                <a:cs typeface="+mn-cs"/>
              </a:rPr>
              <a:pPr defTabSz="457200"/>
              <a:t>10/24/2014</a:t>
            </a:fld>
            <a:endParaRPr lang="en-US"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flipV="1">
            <a:off x="2089150" y="0"/>
            <a:ext cx="44450" cy="6858000"/>
          </a:xfrm>
          <a:prstGeom prst="rect">
            <a:avLst/>
          </a:prstGeom>
          <a:solidFill>
            <a:srgbClr val="CF00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87"/>
          <a:stretch/>
        </p:blipFill>
        <p:spPr>
          <a:xfrm>
            <a:off x="-134071" y="306388"/>
            <a:ext cx="2168452" cy="7921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4" y="5286896"/>
            <a:ext cx="1912937" cy="132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59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Helvetica"/>
          <a:ea typeface="ＭＳ Ｐゴシック" pitchFamily="-105" charset="-128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400" b="1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200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1D0D497-BA50-4E50-9440-6BF2DC0BBF2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10/24/2014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CFE8B65-1B13-4C96-A2C2-3758BD8894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9" r:id="rId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10/24/2014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10/24/2014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10/24/2014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10/24/2014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10/24/2014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10/24/2014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10/24/2014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10/24/2014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10/24/2014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10/24/2014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10/24/2014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10/24/2014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10/24/2014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10/24/2014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10/24/2014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10/24/2014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10/24/2014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10/24/2014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10/24/2014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10/24/2014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10/24/2014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10/24/2014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10/24/2014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10/24/2014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10/24/2014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10/24/2014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10/24/2014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10/24/2014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10/24/2014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10/24/2014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10/24/2014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10/24/2014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10/24/2014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10/24/2014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10/24/2014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10/24/2014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10/24/2014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10/24/2014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10/24/2014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10/24/2014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10/24/2014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10/24/2014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10/24/2014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17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8EE4A8B-2964-4893-B487-61A0523DF904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10/24/2014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D93961F-EB88-404B-A244-0F3CFE64F8D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267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10/24/2014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issioner-bsa.org/co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ubtitle 2"/>
          <p:cNvSpPr>
            <a:spLocks noGrp="1"/>
          </p:cNvSpPr>
          <p:nvPr>
            <p:ph type="subTitle" idx="4294967295"/>
          </p:nvPr>
        </p:nvSpPr>
        <p:spPr>
          <a:xfrm>
            <a:off x="685800" y="3124200"/>
            <a:ext cx="7772400" cy="2514600"/>
          </a:xfrm>
        </p:spPr>
        <p:txBody>
          <a:bodyPr lIns="45720" rIns="45720"/>
          <a:lstStyle/>
          <a:p>
            <a:pPr marL="0" indent="0" algn="r">
              <a:buFont typeface="Wingdings 3" pitchFamily="18" charset="2"/>
              <a:buNone/>
            </a:pP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COMMISSIONER CABINET</a:t>
            </a:r>
            <a:endParaRPr 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r">
              <a:buFont typeface="Wingdings 3" pitchFamily="18" charset="2"/>
              <a:buNone/>
            </a:pP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Monthly Training</a:t>
            </a:r>
            <a:endParaRPr 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9220" name="Picture 3" descr="Untitled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3608388" y="533400"/>
            <a:ext cx="19272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Lucida Sans Unicode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Lucida Sans Unicode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229" name="Picture 13" descr="AnnivGrStandard_White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6159500"/>
            <a:ext cx="28956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8839200" cy="1477962"/>
          </a:xfrm>
          <a:noFill/>
        </p:spPr>
        <p:txBody>
          <a:bodyPr>
            <a:noAutofit/>
          </a:bodyPr>
          <a:lstStyle/>
          <a:p>
            <a:r>
              <a:rPr lang="en-US" sz="4400" dirty="0" smtClean="0"/>
              <a:t>Genius of Charter Organization</a:t>
            </a:r>
            <a:endParaRPr lang="en-US" sz="4400" cap="small" dirty="0"/>
          </a:p>
        </p:txBody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>
          <a:xfrm>
            <a:off x="457200" y="1535875"/>
            <a:ext cx="8077200" cy="4525962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How Can the Commissioner Help?</a:t>
            </a:r>
          </a:p>
          <a:p>
            <a:r>
              <a:rPr lang="en-US" sz="2800" dirty="0"/>
              <a:t>Meet with the Charter Organization Representative and Executive Officer regularly </a:t>
            </a:r>
          </a:p>
          <a:p>
            <a:r>
              <a:rPr lang="en-US" sz="2800" dirty="0"/>
              <a:t>Participate in the meeting with the XO to sign the Annual Charter </a:t>
            </a:r>
            <a:r>
              <a:rPr lang="en-US" sz="2800" dirty="0" smtClean="0"/>
              <a:t>Agreement</a:t>
            </a:r>
          </a:p>
          <a:p>
            <a:r>
              <a:rPr lang="en-US" sz="2800" dirty="0"/>
              <a:t>Personally train the Charter Organization Representative</a:t>
            </a:r>
            <a:endParaRPr lang="en-US" sz="2800" dirty="0" smtClean="0"/>
          </a:p>
        </p:txBody>
      </p:sp>
      <p:pic>
        <p:nvPicPr>
          <p:cNvPr id="5" name="Picture 2" descr="http://www.scouting.org/filestore/jpg/UnitCommis.jpg?w=150&amp;h=150&amp;as=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25780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09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8839200" cy="1477962"/>
          </a:xfrm>
          <a:noFill/>
        </p:spPr>
        <p:txBody>
          <a:bodyPr>
            <a:noAutofit/>
          </a:bodyPr>
          <a:lstStyle/>
          <a:p>
            <a:r>
              <a:rPr lang="en-US" sz="4400" dirty="0" smtClean="0"/>
              <a:t>Genius of Charter Organization</a:t>
            </a:r>
            <a:endParaRPr lang="en-US" sz="4400" cap="small" dirty="0"/>
          </a:p>
        </p:txBody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>
          <a:xfrm>
            <a:off x="457200" y="1535875"/>
            <a:ext cx="8077200" cy="4525962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How Can the Commissioner Help?</a:t>
            </a:r>
          </a:p>
          <a:p>
            <a:r>
              <a:rPr lang="en-US" sz="2800" dirty="0"/>
              <a:t>Make sure the CO is involved in the selection of leaders </a:t>
            </a:r>
            <a:endParaRPr lang="en-US" sz="2800" dirty="0" smtClean="0"/>
          </a:p>
          <a:p>
            <a:r>
              <a:rPr lang="en-US" sz="2800" dirty="0" smtClean="0"/>
              <a:t>Encourage </a:t>
            </a:r>
            <a:r>
              <a:rPr lang="en-US" sz="2800" dirty="0"/>
              <a:t>the COR to attend the District and Council Annual </a:t>
            </a:r>
            <a:r>
              <a:rPr lang="en-US" sz="2800" dirty="0" smtClean="0"/>
              <a:t>Meeting</a:t>
            </a:r>
          </a:p>
          <a:p>
            <a:r>
              <a:rPr lang="en-US" sz="2800" dirty="0"/>
              <a:t>Make sure the unit is requesting CO approval of finances and fund </a:t>
            </a:r>
            <a:r>
              <a:rPr lang="en-US" sz="2800" dirty="0" smtClean="0"/>
              <a:t>raising</a:t>
            </a:r>
          </a:p>
          <a:p>
            <a:r>
              <a:rPr lang="en-US" sz="2800" dirty="0"/>
              <a:t>Remind units of their need to conduct service project for their sponsor</a:t>
            </a:r>
            <a:endParaRPr lang="en-US" sz="2800" dirty="0" smtClean="0"/>
          </a:p>
        </p:txBody>
      </p:sp>
      <p:pic>
        <p:nvPicPr>
          <p:cNvPr id="5" name="Picture 2" descr="http://www.scouting.org/filestore/jpg/UnitCommis.jpg?w=150&amp;h=150&amp;as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25780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26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8839200" cy="1477962"/>
          </a:xfrm>
          <a:noFill/>
        </p:spPr>
        <p:txBody>
          <a:bodyPr>
            <a:noAutofit/>
          </a:bodyPr>
          <a:lstStyle/>
          <a:p>
            <a:r>
              <a:rPr lang="en-US" sz="4400" dirty="0" smtClean="0"/>
              <a:t>Genius of Charter Organization</a:t>
            </a:r>
            <a:endParaRPr lang="en-US" sz="4400" cap="small" dirty="0"/>
          </a:p>
        </p:txBody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>
          <a:xfrm>
            <a:off x="457200" y="1535875"/>
            <a:ext cx="8077200" cy="4525962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How Can the Commissioner Help?</a:t>
            </a:r>
          </a:p>
          <a:p>
            <a:r>
              <a:rPr lang="en-US" sz="2800" dirty="0"/>
              <a:t>Conduct yearly Charter </a:t>
            </a:r>
            <a:r>
              <a:rPr lang="en-US" sz="2800" dirty="0" smtClean="0"/>
              <a:t>Presentations</a:t>
            </a:r>
          </a:p>
          <a:p>
            <a:pPr lvl="1">
              <a:buSzPct val="160000"/>
            </a:pPr>
            <a:r>
              <a:rPr lang="en-US" sz="2400" dirty="0"/>
              <a:t>Public meeting of organization</a:t>
            </a:r>
          </a:p>
          <a:p>
            <a:pPr lvl="1">
              <a:buSzPct val="160000"/>
            </a:pPr>
            <a:r>
              <a:rPr lang="en-US" sz="2400" dirty="0"/>
              <a:t>Youth and Leaders </a:t>
            </a:r>
            <a:r>
              <a:rPr lang="en-US" sz="2400" dirty="0" smtClean="0"/>
              <a:t>present</a:t>
            </a:r>
            <a:br>
              <a:rPr lang="en-US" sz="2400" dirty="0" smtClean="0"/>
            </a:br>
            <a:endParaRPr lang="en-US" sz="2400" dirty="0"/>
          </a:p>
          <a:p>
            <a:pPr marL="365125" lvl="1" indent="-255588">
              <a:spcBef>
                <a:spcPts val="400"/>
              </a:spcBef>
              <a:buClr>
                <a:srgbClr val="645416"/>
              </a:buClr>
              <a:buSzPct val="160000"/>
              <a:buFont typeface="Lucida Sans Unicode" panose="020B0602030504020204" pitchFamily="34" charset="0"/>
              <a:buChar char="‣"/>
            </a:pPr>
            <a:r>
              <a:rPr lang="en-US" sz="2800" dirty="0">
                <a:ea typeface="+mn-ea"/>
                <a:cs typeface="+mn-cs"/>
              </a:rPr>
              <a:t>Ensure sponsor is invited to every open </a:t>
            </a:r>
            <a:r>
              <a:rPr lang="en-US" sz="2800" dirty="0" smtClean="0">
                <a:ea typeface="+mn-ea"/>
                <a:cs typeface="+mn-cs"/>
              </a:rPr>
              <a:t>event</a:t>
            </a:r>
          </a:p>
          <a:p>
            <a:pPr lvl="1">
              <a:buSzPct val="160000"/>
            </a:pPr>
            <a:r>
              <a:rPr lang="en-US" sz="2400" dirty="0"/>
              <a:t>Courts of Honor</a:t>
            </a:r>
          </a:p>
          <a:p>
            <a:pPr lvl="1">
              <a:buSzPct val="160000"/>
            </a:pPr>
            <a:r>
              <a:rPr lang="en-US" sz="2400" dirty="0"/>
              <a:t>Blue and Gold</a:t>
            </a:r>
          </a:p>
          <a:p>
            <a:pPr lvl="1">
              <a:buSzPct val="160000"/>
            </a:pPr>
            <a:r>
              <a:rPr lang="en-US" sz="2400" dirty="0"/>
              <a:t>Picnics</a:t>
            </a:r>
          </a:p>
        </p:txBody>
      </p:sp>
      <p:pic>
        <p:nvPicPr>
          <p:cNvPr id="5" name="Picture 2" descr="http://www.scouting.org/filestore/jpg/UnitCommis.jpg?w=150&amp;h=150&amp;as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25780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4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3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8839200" cy="1477962"/>
          </a:xfrm>
          <a:noFill/>
        </p:spPr>
        <p:txBody>
          <a:bodyPr>
            <a:noAutofit/>
          </a:bodyPr>
          <a:lstStyle/>
          <a:p>
            <a:r>
              <a:rPr lang="en-US" sz="4400" dirty="0" smtClean="0"/>
              <a:t>Genius of Charter Organization</a:t>
            </a:r>
            <a:endParaRPr lang="en-US" sz="4400" cap="small" dirty="0"/>
          </a:p>
        </p:txBody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>
          <a:xfrm>
            <a:off x="457200" y="1535875"/>
            <a:ext cx="8077200" cy="4525962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How Can the Commissioner Help?</a:t>
            </a:r>
          </a:p>
          <a:p>
            <a:r>
              <a:rPr lang="en-US" sz="2800" dirty="0" smtClean="0"/>
              <a:t>Recommend </a:t>
            </a:r>
            <a:r>
              <a:rPr lang="en-US" sz="2800" dirty="0"/>
              <a:t>each unit present CO with an "Annual </a:t>
            </a:r>
            <a:r>
              <a:rPr lang="en-US" sz="2800" dirty="0" smtClean="0"/>
              <a:t>Report“</a:t>
            </a:r>
          </a:p>
          <a:p>
            <a:pPr lvl="1"/>
            <a:r>
              <a:rPr lang="en-US" sz="2400" dirty="0" smtClean="0"/>
              <a:t>Assist with preparation of this report</a:t>
            </a:r>
          </a:p>
          <a:p>
            <a:pPr lvl="1"/>
            <a:r>
              <a:rPr lang="en-US" sz="2400" dirty="0" smtClean="0"/>
              <a:t>Activities, successes, service, financial from previous year</a:t>
            </a:r>
          </a:p>
          <a:p>
            <a:pPr lvl="1"/>
            <a:r>
              <a:rPr lang="en-US" sz="2400" dirty="0" smtClean="0"/>
              <a:t>Plans for upcoming year</a:t>
            </a:r>
          </a:p>
          <a:p>
            <a:pPr lvl="1"/>
            <a:r>
              <a:rPr lang="en-US" sz="2400" dirty="0" smtClean="0"/>
              <a:t>Provides opportunity to request specific support from CO</a:t>
            </a:r>
          </a:p>
        </p:txBody>
      </p:sp>
      <p:pic>
        <p:nvPicPr>
          <p:cNvPr id="5" name="Picture 2" descr="http://www.scouting.org/filestore/jpg/UnitCommis.jpg?w=150&amp;h=150&amp;as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25780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45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8839200" cy="1477962"/>
          </a:xfrm>
          <a:noFill/>
        </p:spPr>
        <p:txBody>
          <a:bodyPr>
            <a:noAutofit/>
          </a:bodyPr>
          <a:lstStyle/>
          <a:p>
            <a:r>
              <a:rPr lang="en-US" sz="4400" dirty="0" smtClean="0"/>
              <a:t>Genius of Charter Organization</a:t>
            </a:r>
            <a:endParaRPr lang="en-US" sz="4400" cap="small" dirty="0"/>
          </a:p>
        </p:txBody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>
          <a:xfrm>
            <a:off x="457200" y="1535875"/>
            <a:ext cx="8077200" cy="4525962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How Can the Commissioner Help?</a:t>
            </a:r>
          </a:p>
          <a:p>
            <a:r>
              <a:rPr lang="en-US" sz="2800" dirty="0"/>
              <a:t>Maintain open lines of communication that will head off potential problems or </a:t>
            </a:r>
            <a:r>
              <a:rPr lang="en-US" sz="2800" dirty="0" smtClean="0"/>
              <a:t>conflicts</a:t>
            </a:r>
            <a:br>
              <a:rPr lang="en-US" sz="2800" dirty="0" smtClean="0"/>
            </a:br>
            <a:endParaRPr lang="en-US" sz="1800" dirty="0" smtClean="0"/>
          </a:p>
          <a:p>
            <a:r>
              <a:rPr lang="en-US" sz="2800" dirty="0" smtClean="0"/>
              <a:t>“Sell” the COR </a:t>
            </a:r>
            <a:r>
              <a:rPr lang="en-US" sz="2800" dirty="0"/>
              <a:t>on taking an active role in the Key 3 meetings of the unit</a:t>
            </a:r>
            <a:r>
              <a:rPr lang="en-US" sz="2800" dirty="0" smtClean="0"/>
              <a:t>.</a:t>
            </a:r>
          </a:p>
          <a:p>
            <a:pPr lvl="1"/>
            <a:r>
              <a:rPr lang="en-US" sz="2400" dirty="0" smtClean="0"/>
              <a:t>Essential </a:t>
            </a:r>
            <a:r>
              <a:rPr lang="en-US" sz="2400" dirty="0"/>
              <a:t>for the “new” unit assessments </a:t>
            </a:r>
            <a:r>
              <a:rPr lang="en-US" sz="2400" dirty="0" smtClean="0"/>
              <a:t>process </a:t>
            </a:r>
            <a:r>
              <a:rPr lang="en-US" sz="2400" dirty="0"/>
              <a:t>and successful implementation of the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Unit </a:t>
            </a:r>
            <a:r>
              <a:rPr lang="en-US" sz="2400" dirty="0"/>
              <a:t>Service Plan</a:t>
            </a:r>
            <a:endParaRPr lang="en-US" sz="2400" dirty="0" smtClean="0"/>
          </a:p>
        </p:txBody>
      </p:sp>
      <p:pic>
        <p:nvPicPr>
          <p:cNvPr id="4" name="Picture 2" descr="http://www.scouting.org/filestore/jpg/UnitCommis.jpg?w=150&amp;h=150&amp;as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25780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24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>
          <a:xfrm>
            <a:off x="476003" y="1537339"/>
            <a:ext cx="8153400" cy="4525962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Why:</a:t>
            </a:r>
          </a:p>
          <a:p>
            <a:r>
              <a:rPr lang="en-US" sz="2800" dirty="0" smtClean="0"/>
              <a:t>When a charter organization is actively engaged with a scouting unit, both the unit and the organization thrive and are more successful.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Primary mission of a Unit Commissioner: </a:t>
            </a:r>
          </a:p>
          <a:p>
            <a:pPr algn="ctr">
              <a:buNone/>
            </a:pPr>
            <a:r>
              <a:rPr lang="en-US" sz="3200" b="1" dirty="0" smtClean="0"/>
              <a:t>Help a unit succeed!</a:t>
            </a:r>
            <a:endParaRPr lang="en-US" sz="3200" b="1" dirty="0"/>
          </a:p>
          <a:p>
            <a:pPr marL="109537" indent="0">
              <a:buNone/>
            </a:pPr>
            <a:endParaRPr lang="en-US" sz="3200" dirty="0"/>
          </a:p>
        </p:txBody>
      </p:sp>
      <p:sp>
        <p:nvSpPr>
          <p:cNvPr id="6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686800" cy="1143000"/>
          </a:xfrm>
          <a:noFill/>
        </p:spPr>
        <p:txBody>
          <a:bodyPr>
            <a:noAutofit/>
          </a:bodyPr>
          <a:lstStyle/>
          <a:p>
            <a:r>
              <a:rPr lang="en-US" sz="4400" dirty="0"/>
              <a:t>Genius of Charter Organization</a:t>
            </a:r>
            <a:endParaRPr lang="en-US" sz="4400" cap="small" dirty="0"/>
          </a:p>
        </p:txBody>
      </p:sp>
      <p:pic>
        <p:nvPicPr>
          <p:cNvPr id="5122" name="Picture 2" descr="http://www.grandtetoncouncil.org/uploads/CommissionerCap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181600"/>
            <a:ext cx="17145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8839200" cy="1477962"/>
          </a:xfrm>
          <a:noFill/>
        </p:spPr>
        <p:txBody>
          <a:bodyPr>
            <a:noAutofit/>
          </a:bodyPr>
          <a:lstStyle/>
          <a:p>
            <a:r>
              <a:rPr lang="en-US" sz="4400" dirty="0" smtClean="0"/>
              <a:t>Genius of Charter Organization</a:t>
            </a:r>
            <a:endParaRPr lang="en-US" sz="4400" cap="small" dirty="0"/>
          </a:p>
        </p:txBody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>
          <a:xfrm>
            <a:off x="457200" y="1528950"/>
            <a:ext cx="8458200" cy="3347850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Tools:</a:t>
            </a:r>
          </a:p>
          <a:p>
            <a:r>
              <a:rPr lang="en-US" sz="3200" dirty="0" smtClean="0"/>
              <a:t>LHC Commissioner website:</a:t>
            </a:r>
            <a:br>
              <a:rPr lang="en-US" sz="3200" dirty="0" smtClean="0"/>
            </a:br>
            <a:r>
              <a:rPr lang="en-US" sz="2400" dirty="0" smtClean="0">
                <a:hlinkClick r:id="rId3"/>
              </a:rPr>
              <a:t>http://Commissioner-BSA.org/co</a:t>
            </a:r>
            <a:r>
              <a:rPr lang="en-US" sz="2400" dirty="0" smtClean="0"/>
              <a:t> </a:t>
            </a:r>
            <a:endParaRPr lang="en-US" sz="32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0075" t="10177" r="20574" b="28761"/>
          <a:stretch/>
        </p:blipFill>
        <p:spPr>
          <a:xfrm>
            <a:off x="5207885" y="4343400"/>
            <a:ext cx="3688224" cy="213855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447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4713" y="2438400"/>
            <a:ext cx="7772400" cy="1470025"/>
          </a:xfrm>
        </p:spPr>
        <p:txBody>
          <a:bodyPr>
            <a:normAutofit/>
          </a:bodyPr>
          <a:lstStyle/>
          <a:p>
            <a:pPr marL="365125" indent="-255588" algn="ctr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6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DE3366-C31E-43CF-90E9-48B09332E02E}" type="slidenum">
              <a:rPr lang="en-US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2" name="Picture 13" descr="AnnivGrStandard_Whit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77" name="Picture 9" descr="JTE_Logo_B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838200"/>
            <a:ext cx="7678738" cy="4572000"/>
          </a:xfrm>
          <a:prstGeom prst="rect">
            <a:avLst/>
          </a:prstGeom>
          <a:noFill/>
          <a:effectLst>
            <a:glow rad="38100">
              <a:schemeClr val="tx1">
                <a:alpha val="60000"/>
              </a:schemeClr>
            </a:glow>
            <a:softEdge rad="0"/>
          </a:effectLst>
          <a:scene3d>
            <a:camera prst="orthographicFront"/>
            <a:lightRig rig="threePt" dir="t"/>
          </a:scene3d>
          <a:sp3d>
            <a:bevelT w="0" h="0"/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>
          <a:xfrm>
            <a:off x="1487487" y="3429000"/>
            <a:ext cx="6589713" cy="1944687"/>
          </a:xfrm>
        </p:spPr>
        <p:txBody>
          <a:bodyPr/>
          <a:lstStyle/>
          <a:p>
            <a:pPr marL="0" indent="0" algn="r" eaLnBrk="1" hangingPunct="1">
              <a:buNone/>
            </a:pPr>
            <a:r>
              <a:rPr lang="en-US" sz="4800" dirty="0" smtClean="0">
                <a:latin typeface="Lucida Sans Unicode" pitchFamily="34" charset="0"/>
              </a:rPr>
              <a:t>The Genius of the</a:t>
            </a:r>
            <a:br>
              <a:rPr lang="en-US" sz="4800" dirty="0" smtClean="0">
                <a:latin typeface="Lucida Sans Unicode" pitchFamily="34" charset="0"/>
              </a:rPr>
            </a:br>
            <a:r>
              <a:rPr lang="en-US" sz="4800" dirty="0" smtClean="0">
                <a:latin typeface="Lucida Sans Unicode" pitchFamily="34" charset="0"/>
              </a:rPr>
              <a:t>Charter Organization</a:t>
            </a:r>
            <a:endParaRPr lang="en-US" sz="4400" dirty="0" smtClean="0">
              <a:latin typeface="Lucida Sans Unicode" pitchFamily="34" charset="0"/>
            </a:endParaRPr>
          </a:p>
        </p:txBody>
      </p:sp>
      <p:sp>
        <p:nvSpPr>
          <p:cNvPr id="15365" name="Text Placeholder 2"/>
          <p:cNvSpPr>
            <a:spLocks/>
          </p:cNvSpPr>
          <p:nvPr/>
        </p:nvSpPr>
        <p:spPr bwMode="auto">
          <a:xfrm>
            <a:off x="1066800" y="1143000"/>
            <a:ext cx="701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ts val="400"/>
              </a:spcBef>
              <a:buClr>
                <a:srgbClr val="AD2E27"/>
              </a:buClr>
              <a:buSzPct val="68000"/>
              <a:buFont typeface="Wingdings 3" pitchFamily="18" charset="2"/>
              <a:buNone/>
            </a:pPr>
            <a:r>
              <a:rPr lang="en-US" sz="5400" b="1" dirty="0" smtClean="0">
                <a:solidFill>
                  <a:srgbClr val="AD2E2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Sans Unicode" pitchFamily="34" charset="0"/>
              </a:rPr>
              <a:t>Steve </a:t>
            </a:r>
            <a:r>
              <a:rPr lang="en-US" sz="5400" b="1" dirty="0" err="1" smtClean="0">
                <a:solidFill>
                  <a:srgbClr val="AD2E2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Sans Unicode" pitchFamily="34" charset="0"/>
              </a:rPr>
              <a:t>Deemer</a:t>
            </a:r>
            <a:endParaRPr lang="en-US" sz="5400" b="1" dirty="0" smtClean="0">
              <a:solidFill>
                <a:srgbClr val="AD2E27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Lucida Sans Unicode" pitchFamily="34" charset="0"/>
            </a:endParaRPr>
          </a:p>
          <a:p>
            <a:pPr algn="r">
              <a:spcBef>
                <a:spcPts val="400"/>
              </a:spcBef>
              <a:buClr>
                <a:srgbClr val="AD2E27"/>
              </a:buClr>
              <a:buSzPct val="68000"/>
              <a:buFont typeface="Wingdings 3" pitchFamily="18" charset="2"/>
              <a:buNone/>
            </a:pPr>
            <a:r>
              <a:rPr lang="en-US" sz="3200" dirty="0" smtClean="0">
                <a:solidFill>
                  <a:srgbClr val="F7EEDD"/>
                </a:solidFill>
                <a:latin typeface="Lucida Sans Unicode" pitchFamily="34" charset="0"/>
              </a:rPr>
              <a:t>District Commissioner</a:t>
            </a:r>
            <a:endParaRPr lang="en-US" sz="3200" dirty="0">
              <a:solidFill>
                <a:srgbClr val="F7EEDD"/>
              </a:solidFill>
              <a:latin typeface="Lucida Sans Unicode" pitchFamily="34" charset="0"/>
            </a:endParaRPr>
          </a:p>
        </p:txBody>
      </p:sp>
      <p:pic>
        <p:nvPicPr>
          <p:cNvPr id="15366" name="Picture 13" descr="AnnivGrStandard_Whit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8229600" cy="1477962"/>
          </a:xfrm>
          <a:noFill/>
        </p:spPr>
        <p:txBody>
          <a:bodyPr>
            <a:noAutofit/>
          </a:bodyPr>
          <a:lstStyle/>
          <a:p>
            <a:r>
              <a:rPr lang="en-US" sz="4000" dirty="0" smtClean="0"/>
              <a:t>Genius of Charter Organization</a:t>
            </a:r>
            <a:endParaRPr lang="en-US" sz="4000" cap="small" dirty="0"/>
          </a:p>
        </p:txBody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>
          <a:xfrm>
            <a:off x="457200" y="1535875"/>
            <a:ext cx="8077200" cy="4525962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What:</a:t>
            </a:r>
          </a:p>
          <a:p>
            <a:r>
              <a:rPr lang="en-US" sz="3200" dirty="0" smtClean="0"/>
              <a:t>The role of the Charter Organization and how Commissioners can help.</a:t>
            </a:r>
            <a:endParaRPr lang="en-US" sz="3200" dirty="0"/>
          </a:p>
        </p:txBody>
      </p:sp>
      <p:pic>
        <p:nvPicPr>
          <p:cNvPr id="1026" name="Picture 2" descr="http://www.utahscouts.org/OrgHeaders/2196/corgui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226" y="4343400"/>
            <a:ext cx="1728475" cy="223837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84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8229600" cy="1477962"/>
          </a:xfrm>
          <a:noFill/>
        </p:spPr>
        <p:txBody>
          <a:bodyPr>
            <a:noAutofit/>
          </a:bodyPr>
          <a:lstStyle/>
          <a:p>
            <a:r>
              <a:rPr lang="en-US" sz="4000" dirty="0" smtClean="0"/>
              <a:t>Genius of Charter Organization</a:t>
            </a:r>
            <a:endParaRPr lang="en-US" sz="4000" cap="small" dirty="0"/>
          </a:p>
        </p:txBody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>
          <a:xfrm>
            <a:off x="457200" y="1535875"/>
            <a:ext cx="8077200" cy="4525962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What is a Charter Organization?</a:t>
            </a:r>
          </a:p>
          <a:p>
            <a:r>
              <a:rPr lang="en-US" sz="2800" dirty="0"/>
              <a:t>A </a:t>
            </a:r>
            <a:r>
              <a:rPr lang="en-US" sz="2800" dirty="0" smtClean="0"/>
              <a:t>community organization that enters into a working association with the Boy Scouts of America, adopting the program, and is chartered to operate traditional Scouting units.</a:t>
            </a:r>
            <a:endParaRPr lang="en-US" sz="2800" dirty="0"/>
          </a:p>
        </p:txBody>
      </p:sp>
      <p:pic>
        <p:nvPicPr>
          <p:cNvPr id="2050" name="Picture 2" descr="http://www.scouting.org/scoutsource/Media/Relationships/TrainingtheCOR/~/media/Images/relationships/04-113/art/charter.jpg.ashx?w=202&amp;h=250&amp;as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173" y="4495800"/>
            <a:ext cx="1616202" cy="20002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13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8229600" cy="1477962"/>
          </a:xfrm>
          <a:noFill/>
        </p:spPr>
        <p:txBody>
          <a:bodyPr>
            <a:noAutofit/>
          </a:bodyPr>
          <a:lstStyle/>
          <a:p>
            <a:r>
              <a:rPr lang="en-US" sz="4000" dirty="0" smtClean="0"/>
              <a:t>Genius of Charter Organization</a:t>
            </a:r>
            <a:endParaRPr lang="en-US" sz="4000" cap="small" dirty="0"/>
          </a:p>
        </p:txBody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>
          <a:xfrm>
            <a:off x="457200" y="1535875"/>
            <a:ext cx="8077200" cy="4525962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Overview of Charter Organizations</a:t>
            </a:r>
          </a:p>
          <a:p>
            <a:r>
              <a:rPr lang="en-US" sz="3200" dirty="0" smtClean="0"/>
              <a:t>Civic, faith-based and educational organizations</a:t>
            </a:r>
          </a:p>
          <a:p>
            <a:r>
              <a:rPr lang="en-US" sz="3200" dirty="0" smtClean="0"/>
              <a:t>Over 100,000 Scouting units</a:t>
            </a:r>
          </a:p>
          <a:p>
            <a:pPr lvl="1"/>
            <a:r>
              <a:rPr lang="en-US" sz="2800" dirty="0" smtClean="0"/>
              <a:t>71.5% – faith-based</a:t>
            </a:r>
          </a:p>
          <a:p>
            <a:pPr lvl="1"/>
            <a:r>
              <a:rPr lang="en-US" sz="2800" dirty="0" smtClean="0"/>
              <a:t>21.3% – civic</a:t>
            </a:r>
          </a:p>
          <a:p>
            <a:pPr lvl="1"/>
            <a:r>
              <a:rPr lang="en-US" sz="2800" dirty="0" smtClean="0"/>
              <a:t>7.2% - educational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7"/>
          <a:stretch/>
        </p:blipFill>
        <p:spPr>
          <a:xfrm>
            <a:off x="7565234" y="3997124"/>
            <a:ext cx="1151467" cy="25908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7"/>
          <a:stretch/>
        </p:blipFill>
        <p:spPr>
          <a:xfrm>
            <a:off x="6096000" y="4000172"/>
            <a:ext cx="1150112" cy="258775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500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8610600" cy="1477962"/>
          </a:xfrm>
          <a:noFill/>
        </p:spPr>
        <p:txBody>
          <a:bodyPr>
            <a:noAutofit/>
          </a:bodyPr>
          <a:lstStyle/>
          <a:p>
            <a:r>
              <a:rPr lang="en-US" sz="4400" dirty="0"/>
              <a:t>Genius of Charter Organization</a:t>
            </a:r>
            <a:endParaRPr lang="en-US" sz="4400" cap="small" dirty="0"/>
          </a:p>
        </p:txBody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>
          <a:xfrm>
            <a:off x="457200" y="1535875"/>
            <a:ext cx="8077200" cy="4525962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Principal Responsibilities of CO:</a:t>
            </a:r>
          </a:p>
          <a:p>
            <a:r>
              <a:rPr lang="en-US" sz="2800" dirty="0"/>
              <a:t>Provide an adequate, safe meeting </a:t>
            </a:r>
            <a:r>
              <a:rPr lang="en-US" sz="2800" dirty="0" smtClean="0"/>
              <a:t>place</a:t>
            </a:r>
          </a:p>
          <a:p>
            <a:r>
              <a:rPr lang="en-US" sz="2800" dirty="0"/>
              <a:t>Providing quality leadership for the Scouting unit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Adhere to policies and guidelines of the Boy </a:t>
            </a:r>
            <a:r>
              <a:rPr lang="en-US" sz="2800" dirty="0" smtClean="0"/>
              <a:t>Scouts of </a:t>
            </a:r>
            <a:r>
              <a:rPr lang="en-US" sz="2800" dirty="0"/>
              <a:t>America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Appoint </a:t>
            </a:r>
            <a:r>
              <a:rPr lang="en-US" sz="2800" dirty="0"/>
              <a:t>a </a:t>
            </a:r>
            <a:r>
              <a:rPr lang="en-US" sz="2800" dirty="0" smtClean="0"/>
              <a:t>Chartered Organization Representative (COR)</a:t>
            </a:r>
          </a:p>
        </p:txBody>
      </p:sp>
      <p:pic>
        <p:nvPicPr>
          <p:cNvPr id="4" name="Picture 2" descr="http://www.scouting.org/scoutsource/Media/Relationships/TrainingtheCOR/~/media/Images/relationships/04-113/art/pyramid.jpg.ashx?w=225&amp;h=178&amp;as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648200"/>
            <a:ext cx="2514600" cy="198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61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8610600" cy="1477962"/>
          </a:xfrm>
          <a:noFill/>
        </p:spPr>
        <p:txBody>
          <a:bodyPr>
            <a:noAutofit/>
          </a:bodyPr>
          <a:lstStyle/>
          <a:p>
            <a:r>
              <a:rPr lang="en-US" sz="4400" dirty="0"/>
              <a:t>Genius of Charter Organization</a:t>
            </a:r>
            <a:endParaRPr lang="en-US" sz="4400" cap="small" dirty="0"/>
          </a:p>
        </p:txBody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>
          <a:xfrm>
            <a:off x="457200" y="1535875"/>
            <a:ext cx="8077200" cy="4525962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Definition of a COR:</a:t>
            </a:r>
          </a:p>
          <a:p>
            <a:r>
              <a:rPr lang="en-US" sz="3200" dirty="0" smtClean="0"/>
              <a:t>A </a:t>
            </a:r>
            <a:r>
              <a:rPr lang="en-US" sz="3200" dirty="0"/>
              <a:t>person that </a:t>
            </a:r>
            <a:r>
              <a:rPr lang="en-US" sz="3200" dirty="0" smtClean="0"/>
              <a:t>coordinates all Scouting unit operations </a:t>
            </a:r>
            <a:r>
              <a:rPr lang="en-US" sz="3200" dirty="0"/>
              <a:t>within the organization and </a:t>
            </a:r>
            <a:r>
              <a:rPr lang="en-US" sz="3200" dirty="0" smtClean="0"/>
              <a:t>serves </a:t>
            </a:r>
            <a:r>
              <a:rPr lang="en-US" sz="3200" dirty="0"/>
              <a:t>as liaison between </a:t>
            </a:r>
            <a:r>
              <a:rPr lang="en-US" sz="3200" dirty="0" smtClean="0"/>
              <a:t>the unit, the organization, and </a:t>
            </a:r>
            <a:r>
              <a:rPr lang="en-US" sz="3200" dirty="0"/>
              <a:t>the council </a:t>
            </a:r>
            <a:r>
              <a:rPr lang="en-US" sz="3200" dirty="0" smtClean="0"/>
              <a:t>structure.</a:t>
            </a:r>
          </a:p>
        </p:txBody>
      </p:sp>
      <p:pic>
        <p:nvPicPr>
          <p:cNvPr id="1026" name="Picture 2" descr="http://www.scouting.org/filestore/CubScouts/images/chorr.jpg?w=229&amp;h=229&amp;as=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041" y="4800600"/>
            <a:ext cx="1737359" cy="173736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63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title"/>
          </p:nvPr>
        </p:nvSpPr>
        <p:spPr bwMode="auto">
          <a:xfrm>
            <a:off x="304800" y="274638"/>
            <a:ext cx="8610600" cy="1143000"/>
          </a:xfrm>
          <a:noFill/>
        </p:spPr>
        <p:txBody>
          <a:bodyPr>
            <a:noAutofit/>
          </a:bodyPr>
          <a:lstStyle/>
          <a:p>
            <a:r>
              <a:rPr lang="en-US" sz="4200" dirty="0"/>
              <a:t>Genius of </a:t>
            </a:r>
            <a:r>
              <a:rPr lang="en-US" sz="4200" dirty="0" smtClean="0"/>
              <a:t>Charter Organization</a:t>
            </a:r>
            <a:endParaRPr lang="en-US" sz="4200" cap="small" dirty="0"/>
          </a:p>
        </p:txBody>
      </p:sp>
      <p:sp>
        <p:nvSpPr>
          <p:cNvPr id="123907" name="Rectangle 3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191000"/>
          </a:xfrm>
        </p:spPr>
        <p:txBody>
          <a:bodyPr/>
          <a:lstStyle/>
          <a:p>
            <a:pPr>
              <a:buNone/>
            </a:pPr>
            <a:r>
              <a:rPr lang="en-US" sz="1400" dirty="0" smtClean="0"/>
              <a:t>• Encourage </a:t>
            </a:r>
            <a:r>
              <a:rPr lang="en-US" sz="1400" dirty="0"/>
              <a:t>unit leaders and committee </a:t>
            </a:r>
            <a:r>
              <a:rPr lang="en-US" sz="1400" dirty="0" smtClean="0"/>
              <a:t>members to </a:t>
            </a:r>
            <a:r>
              <a:rPr lang="en-US" sz="1400" dirty="0"/>
              <a:t>take advantage of training opportunities </a:t>
            </a:r>
            <a:r>
              <a:rPr lang="en-US" sz="1400" dirty="0" smtClean="0"/>
              <a:t>and to </a:t>
            </a:r>
            <a:r>
              <a:rPr lang="en-US" sz="1400" dirty="0"/>
              <a:t>regularly attend district roundtables.</a:t>
            </a:r>
          </a:p>
          <a:p>
            <a:pPr>
              <a:buNone/>
            </a:pPr>
            <a:r>
              <a:rPr lang="en-US" sz="1400" dirty="0"/>
              <a:t>• Promote well-planned unit programs.</a:t>
            </a:r>
          </a:p>
          <a:p>
            <a:pPr>
              <a:buNone/>
            </a:pPr>
            <a:r>
              <a:rPr lang="en-US" sz="1400" dirty="0"/>
              <a:t>• Organize units to serve the youth needs of </a:t>
            </a:r>
            <a:r>
              <a:rPr lang="en-US" sz="1400" dirty="0" smtClean="0"/>
              <a:t>your organization </a:t>
            </a:r>
            <a:r>
              <a:rPr lang="en-US" sz="1400" dirty="0"/>
              <a:t>and its community.</a:t>
            </a:r>
          </a:p>
          <a:p>
            <a:pPr>
              <a:buNone/>
            </a:pPr>
            <a:r>
              <a:rPr lang="en-US" sz="1400" dirty="0"/>
              <a:t>• Promote the recruiting of new members.</a:t>
            </a:r>
          </a:p>
          <a:p>
            <a:pPr>
              <a:buNone/>
            </a:pPr>
            <a:r>
              <a:rPr lang="en-US" sz="1400" dirty="0"/>
              <a:t>• See that boys and adult volunteers </a:t>
            </a:r>
            <a:r>
              <a:rPr lang="en-US" sz="1400" dirty="0" smtClean="0"/>
              <a:t>graduate from </a:t>
            </a:r>
            <a:r>
              <a:rPr lang="en-US" sz="1400" dirty="0"/>
              <a:t>one program phase to the next.</a:t>
            </a:r>
          </a:p>
          <a:p>
            <a:pPr>
              <a:buNone/>
            </a:pPr>
            <a:r>
              <a:rPr lang="en-US" sz="1400" dirty="0"/>
              <a:t>• Assist with annual unit charter renewal.</a:t>
            </a:r>
          </a:p>
          <a:p>
            <a:pPr>
              <a:buNone/>
            </a:pPr>
            <a:r>
              <a:rPr lang="en-US" sz="1400" dirty="0"/>
              <a:t>• Suggest unit Good Turns for your organization.</a:t>
            </a:r>
          </a:p>
          <a:p>
            <a:pPr>
              <a:buNone/>
            </a:pPr>
            <a:r>
              <a:rPr lang="en-US" sz="1400" dirty="0"/>
              <a:t>• Encourage unit committee meetings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3949700"/>
          </a:xfrm>
        </p:spPr>
        <p:txBody>
          <a:bodyPr/>
          <a:lstStyle/>
          <a:p>
            <a:pPr>
              <a:buNone/>
            </a:pPr>
            <a:r>
              <a:rPr lang="en-US" sz="1400" dirty="0"/>
              <a:t>• Encourage the pursuit of </a:t>
            </a:r>
            <a:r>
              <a:rPr lang="en-US" sz="1400" dirty="0" smtClean="0"/>
              <a:t>JTE status</a:t>
            </a:r>
          </a:p>
          <a:p>
            <a:pPr>
              <a:buNone/>
            </a:pPr>
            <a:r>
              <a:rPr lang="en-US" sz="1400" dirty="0" smtClean="0"/>
              <a:t>• </a:t>
            </a:r>
            <a:r>
              <a:rPr lang="en-US" sz="1400" dirty="0"/>
              <a:t>Inform organization leaders.</a:t>
            </a:r>
          </a:p>
          <a:p>
            <a:pPr>
              <a:buNone/>
            </a:pPr>
            <a:r>
              <a:rPr lang="en-US" sz="1400" dirty="0" smtClean="0"/>
              <a:t>• </a:t>
            </a:r>
            <a:r>
              <a:rPr lang="en-US" sz="1400" dirty="0"/>
              <a:t>Encourage active outdoor unit programs.</a:t>
            </a:r>
          </a:p>
          <a:p>
            <a:pPr>
              <a:buNone/>
            </a:pPr>
            <a:r>
              <a:rPr lang="en-US" sz="1400" dirty="0"/>
              <a:t>• Emphasize advancement and recognition.</a:t>
            </a:r>
          </a:p>
          <a:p>
            <a:pPr>
              <a:buNone/>
            </a:pPr>
            <a:r>
              <a:rPr lang="en-US" sz="1400" dirty="0"/>
              <a:t>• Secure district help when needed.</a:t>
            </a:r>
          </a:p>
          <a:p>
            <a:pPr>
              <a:buNone/>
            </a:pPr>
            <a:r>
              <a:rPr lang="en-US" sz="1400" dirty="0"/>
              <a:t>• Use approved unit finance policies.</a:t>
            </a:r>
          </a:p>
          <a:p>
            <a:pPr>
              <a:buNone/>
            </a:pPr>
            <a:r>
              <a:rPr lang="en-US" sz="1400" dirty="0"/>
              <a:t>• Encourage recognition of leaders.</a:t>
            </a:r>
          </a:p>
          <a:p>
            <a:pPr>
              <a:buNone/>
            </a:pPr>
            <a:r>
              <a:rPr lang="en-US" sz="1400" dirty="0"/>
              <a:t>• Cultivate resources to support your organization’s units.</a:t>
            </a:r>
          </a:p>
          <a:p>
            <a:pPr>
              <a:buNone/>
            </a:pPr>
            <a:r>
              <a:rPr lang="en-US" sz="1400" dirty="0"/>
              <a:t>• Represent your organization on the council and district levels.</a:t>
            </a:r>
          </a:p>
          <a:p>
            <a:pPr>
              <a:buNone/>
            </a:pP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417638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6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Responsibilities of a COR:</a:t>
            </a:r>
          </a:p>
        </p:txBody>
      </p:sp>
    </p:spTree>
    <p:extLst>
      <p:ext uri="{BB962C8B-B14F-4D97-AF65-F5344CB8AC3E}">
        <p14:creationId xmlns:p14="http://schemas.microsoft.com/office/powerpoint/2010/main" val="340208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3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8839200" cy="1477962"/>
          </a:xfrm>
          <a:noFill/>
        </p:spPr>
        <p:txBody>
          <a:bodyPr>
            <a:noAutofit/>
          </a:bodyPr>
          <a:lstStyle/>
          <a:p>
            <a:r>
              <a:rPr lang="en-US" sz="4400" dirty="0" smtClean="0"/>
              <a:t>Genius of Charter Organization</a:t>
            </a:r>
            <a:endParaRPr lang="en-US" sz="4400" cap="small" dirty="0"/>
          </a:p>
        </p:txBody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>
          <a:xfrm>
            <a:off x="457200" y="1535875"/>
            <a:ext cx="8077200" cy="4525962"/>
          </a:xfrm>
        </p:spPr>
        <p:txBody>
          <a:bodyPr/>
          <a:lstStyle/>
          <a:p>
            <a:pPr marL="109537" indent="0">
              <a:buNone/>
            </a:pPr>
            <a:r>
              <a:rPr lang="en-US" sz="2800" dirty="0"/>
              <a:t>The key person </a:t>
            </a:r>
            <a:r>
              <a:rPr lang="en-US" sz="2800" dirty="0" smtClean="0"/>
              <a:t>in the organization is </a:t>
            </a:r>
            <a:r>
              <a:rPr lang="en-US" sz="2800" dirty="0"/>
              <a:t>the chartered organization </a:t>
            </a:r>
            <a:r>
              <a:rPr lang="en-US" sz="2800" dirty="0" smtClean="0"/>
              <a:t>representative, </a:t>
            </a:r>
            <a:r>
              <a:rPr lang="en-US" sz="2800" dirty="0"/>
              <a:t>while the key person </a:t>
            </a:r>
            <a:r>
              <a:rPr lang="en-US" sz="2800" dirty="0" smtClean="0"/>
              <a:t>on the Scouting </a:t>
            </a:r>
            <a:r>
              <a:rPr lang="en-US" sz="2800" dirty="0"/>
              <a:t>side of the relationship </a:t>
            </a:r>
            <a:r>
              <a:rPr lang="en-US" sz="2800" dirty="0" smtClean="0"/>
              <a:t>is the </a:t>
            </a:r>
            <a:r>
              <a:rPr lang="en-US" sz="2800" dirty="0"/>
              <a:t>commissioner</a:t>
            </a:r>
            <a:r>
              <a:rPr lang="en-US" sz="2800" dirty="0" smtClean="0"/>
              <a:t>.</a:t>
            </a:r>
          </a:p>
          <a:p>
            <a:pPr marL="109537" indent="0">
              <a:buNone/>
            </a:pPr>
            <a:endParaRPr lang="en-US" sz="2000" dirty="0"/>
          </a:p>
          <a:p>
            <a:pPr marL="109537" indent="0">
              <a:buNone/>
            </a:pPr>
            <a:r>
              <a:rPr lang="en-US" sz="2800" dirty="0"/>
              <a:t>These two work together to guide and support unit leaders.</a:t>
            </a:r>
            <a:endParaRPr lang="en-US" sz="2800" dirty="0" smtClean="0"/>
          </a:p>
          <a:p>
            <a:pPr lvl="1"/>
            <a:endParaRPr lang="en-US" sz="2400" dirty="0"/>
          </a:p>
        </p:txBody>
      </p:sp>
      <p:pic>
        <p:nvPicPr>
          <p:cNvPr id="3076" name="Picture 4" descr="http://www.scouting.org/scoutsource/Media/Relationships/TrainingtheCOR/~/media/Images/relationships/04-113/art/stool.jpg.ashx?w=231&amp;h=155&amp;as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953000"/>
            <a:ext cx="2581275" cy="173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98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February Commissioner Training&quot;/&gt;&lt;property id=&quot;20148&quot; value=&quot;5&quot;/&gt;&lt;property id=&quot;20184&quot; value=&quot;7&quot;/&gt;&lt;property id=&quot;20224&quot; value=&quot;D:\My Adobe Presentations\February Commissioner Training&quot;/&gt;&lt;property id=&quot;20250&quot; value=&quot;0&quot;/&gt;&lt;property id=&quot;20251&quot; value=&quot;0&quot;/&gt;&lt;property id=&quot;20259&quot; value=&quot;0&quot;/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Quote of the month:&amp;quot;&quot;/&gt;&lt;property id=&quot;20303&quot; value=&quot;-1&quot;/&gt;&lt;property id=&quot;20307&quot; value=&quot;399&quot;/&gt;&lt;property id=&quot;20309&quot; value=&quot;-1&quot;/&gt;&lt;/object&gt;&lt;object type=&quot;3&quot; unique_id=&quot;10008&quot;&gt;&lt;property id=&quot;20148&quot; value=&quot;5&quot;/&gt;&lt;property id=&quot;20300&quot; value=&quot;Slide 2 - &amp;quot;COMMISSIONER&amp;#x0D;&amp;#x0A;Training Updates&amp;quot;&quot;/&gt;&lt;property id=&quot;20303&quot; value=&quot;-1&quot;/&gt;&lt;property id=&quot;20307&quot; value=&quot;400&quot;/&gt;&lt;property id=&quot;20309&quot; value=&quot;-1&quot;/&gt;&lt;/object&gt;&lt;object type=&quot;3&quot; unique_id=&quot;10009&quot;&gt;&lt;property id=&quot;20148&quot; value=&quot;5&quot;/&gt;&lt;property id=&quot;20300&quot; value=&quot;Slide 3&quot;/&gt;&lt;property id=&quot;20303&quot; value=&quot;-1&quot;/&gt;&lt;property id=&quot;20307&quot; value=&quot;402&quot;/&gt;&lt;property id=&quot;20309&quot; value=&quot;-1&quot;/&gt;&lt;/object&gt;&lt;object type=&quot;3&quot; unique_id=&quot;10011&quot;&gt;&lt;property id=&quot;20148&quot; value=&quot;5&quot;/&gt;&lt;property id=&quot;20300&quot; value=&quot;Slide 5 - &amp;quot;&amp;#x0D;&amp;#x0A;&amp;#x0D;&amp;#x0A;OOOOPS!&amp;#x0D;&amp;#x0A;&amp;#x0D;&amp;#x0A;&amp;quot;&quot;/&gt;&lt;property id=&quot;20303&quot; value=&quot;-1&quot;/&gt;&lt;property id=&quot;20307&quot; value=&quot;418&quot;/&gt;&lt;property id=&quot;20309&quot; value=&quot;-1&quot;/&gt;&lt;/object&gt;&lt;object type=&quot;3&quot; unique_id=&quot;10766&quot;&gt;&lt;property id=&quot;20148&quot; value=&quot;5&quot;/&gt;&lt;property id=&quot;20300&quot; value=&quot;Slide 7&quot;/&gt;&lt;property id=&quot;20307&quot; value=&quot;453&quot;/&gt;&lt;/object&gt;&lt;object type=&quot;3&quot; unique_id=&quot;12154&quot;&gt;&lt;property id=&quot;20148&quot; value=&quot;5&quot;/&gt;&lt;property id=&quot;20300&quot; value=&quot;Slide 6&quot;/&gt;&lt;property id=&quot;20307&quot; value=&quot;481&quot;/&gt;&lt;/object&gt;&lt;object type=&quot;3&quot; unique_id=&quot;12566&quot;&gt;&lt;property id=&quot;20148&quot; value=&quot;5&quot;/&gt;&lt;property id=&quot;20300&quot; value=&quot;Slide 9 - &amp;quot;Membership Standards&amp;amp;#x09;&amp;quot;&quot;/&gt;&lt;property id=&quot;20307&quot; value=&quot;483&quot;/&gt;&lt;/object&gt;&lt;object type=&quot;3&quot; unique_id=&quot;16317&quot;&gt;&lt;property id=&quot;20148&quot; value=&quot;5&quot;/&gt;&lt;property id=&quot;20300&quot; value=&quot;Slide 8&quot;/&gt;&lt;property id=&quot;20307&quot; value=&quot;482&quot;/&gt;&lt;/object&gt;&lt;object type=&quot;3&quot; unique_id=&quot;16318&quot;&gt;&lt;property id=&quot;20148&quot; value=&quot;5&quot;/&gt;&lt;property id=&quot;20300&quot; value=&quot;Slide 10&quot;/&gt;&lt;property id=&quot;20307&quot; value=&quot;484&quot;/&gt;&lt;/object&gt;&lt;object type=&quot;3&quot; unique_id=&quot;16319&quot;&gt;&lt;property id=&quot;20148&quot; value=&quot;5&quot;/&gt;&lt;property id=&quot;20300&quot; value=&quot;Slide 11 - &amp;quot;The Commissioner Role&amp;quot;&quot;/&gt;&lt;property id=&quot;20307&quot; value=&quot;485&quot;/&gt;&lt;/object&gt;&lt;object type=&quot;3&quot; unique_id=&quot;16320&quot;&gt;&lt;property id=&quot;20148&quot; value=&quot;5&quot;/&gt;&lt;property id=&quot;20300&quot; value=&quot;Slide 12 - &amp;quot;What is a “Charter”&amp;quot;&quot;/&gt;&lt;property id=&quot;20307&quot; value=&quot;486&quot;/&gt;&lt;/object&gt;&lt;object type=&quot;3&quot; unique_id=&quot;16321&quot;&gt;&lt;property id=&quot;20148&quot; value=&quot;5&quot;/&gt;&lt;property id=&quot;20300&quot; value=&quot;Slide 13 - &amp;quot;Why Re-charter&amp;quot;&quot;/&gt;&lt;property id=&quot;20307&quot; value=&quot;487&quot;/&gt;&lt;/object&gt;&lt;object type=&quot;3&quot; unique_id=&quot;16322&quot;&gt;&lt;property id=&quot;20148&quot; value=&quot;5&quot;/&gt;&lt;property id=&quot;20300&quot; value=&quot;Slide 14 - &amp;quot;Why this Training?!  (again)&amp;quot;&quot;/&gt;&lt;property id=&quot;20307&quot; value=&quot;488&quot;/&gt;&lt;/object&gt;&lt;object type=&quot;3&quot; unique_id=&quot;16323&quot;&gt;&lt;property id=&quot;20148&quot; value=&quot;5&quot;/&gt;&lt;property id=&quot;20300&quot; value=&quot;Slide 15 - &amp;quot;Aligns with 4 Focus Areas&amp;quot;&quot;/&gt;&lt;property id=&quot;20307&quot; value=&quot;489&quot;/&gt;&lt;/object&gt;&lt;object type=&quot;3&quot; unique_id=&quot;16324&quot;&gt;&lt;property id=&quot;20148&quot; value=&quot;5&quot;/&gt;&lt;property id=&quot;20300&quot; value=&quot;Slide 16 - &amp;quot;Renewal Packet Contents&amp;quot;&quot;/&gt;&lt;property id=&quot;20307&quot; value=&quot;490&quot;/&gt;&lt;/object&gt;&lt;object type=&quot;3&quot; unique_id=&quot;16325&quot;&gt;&lt;property id=&quot;20148&quot; value=&quot;5&quot;/&gt;&lt;property id=&quot;20300&quot; value=&quot;Slide 17 - &amp;quot;Charter Renewal Time Line&amp;quot;&quot;/&gt;&lt;property id=&quot;20307&quot; value=&quot;491&quot;/&gt;&lt;/object&gt;&lt;object type=&quot;3&quot; unique_id=&quot;16326&quot;&gt;&lt;property id=&quot;20148&quot; value=&quot;5&quot;/&gt;&lt;property id=&quot;20300&quot; value=&quot;Slide 18 - &amp;quot;Process&amp;quot;&quot;/&gt;&lt;property id=&quot;20307&quot; value=&quot;492&quot;/&gt;&lt;/object&gt;&lt;object type=&quot;3&quot; unique_id=&quot;16327&quot;&gt;&lt;property id=&quot;20148&quot; value=&quot;5&quot;/&gt;&lt;property id=&quot;20300&quot; value=&quot;Slide 19 - &amp;quot;Process&amp;quot;&quot;/&gt;&lt;property id=&quot;20307&quot; value=&quot;493&quot;/&gt;&lt;/object&gt;&lt;object type=&quot;3&quot; unique_id=&quot;16328&quot;&gt;&lt;property id=&quot;20148&quot; value=&quot;5&quot;/&gt;&lt;property id=&quot;20300&quot; value=&quot;Slide 20 - &amp;quot;Process&amp;quot;&quot;/&gt;&lt;property id=&quot;20307&quot; value=&quot;494&quot;/&gt;&lt;/object&gt;&lt;object type=&quot;3&quot; unique_id=&quot;16329&quot;&gt;&lt;property id=&quot;20148&quot; value=&quot;5&quot;/&gt;&lt;property id=&quot;20300&quot; value=&quot;Slide 21 - &amp;quot;Process&amp;quot;&quot;/&gt;&lt;property id=&quot;20307&quot; value=&quot;495&quot;/&gt;&lt;/object&gt;&lt;object type=&quot;3&quot; unique_id=&quot;16330&quot;&gt;&lt;property id=&quot;20148&quot; value=&quot;5&quot;/&gt;&lt;property id=&quot;20300&quot; value=&quot;Slide 22 - &amp;quot;Internet Re-chartering&amp;quot;&quot;/&gt;&lt;property id=&quot;20307&quot; value=&quot;496&quot;/&gt;&lt;/object&gt;&lt;object type=&quot;3&quot; unique_id=&quot;16331&quot;&gt;&lt;property id=&quot;20148&quot; value=&quot;5&quot;/&gt;&lt;property id=&quot;20300&quot; value=&quot;Slide 23 - &amp;quot;Internet Re-chartering&amp;quot;&quot;/&gt;&lt;property id=&quot;20307&quot; value=&quot;497&quot;/&gt;&lt;/object&gt;&lt;object type=&quot;3&quot; unique_id=&quot;16332&quot;&gt;&lt;property id=&quot;20148&quot; value=&quot;5&quot;/&gt;&lt;property id=&quot;20300&quot; value=&quot;Slide 24 - &amp;quot;Internet Re-chartering&amp;quot;&quot;/&gt;&lt;property id=&quot;20307&quot; value=&quot;498&quot;/&gt;&lt;/object&gt;&lt;object type=&quot;3&quot; unique_id=&quot;16333&quot;&gt;&lt;property id=&quot;20148&quot; value=&quot;5&quot;/&gt;&lt;property id=&quot;20300&quot; value=&quot;Slide 25 - &amp;quot;Internet Re-chartering&amp;quot;&quot;/&gt;&lt;property id=&quot;20307&quot; value=&quot;499&quot;/&gt;&lt;/object&gt;&lt;object type=&quot;3&quot; unique_id=&quot;16334&quot;&gt;&lt;property id=&quot;20148&quot; value=&quot;5&quot;/&gt;&lt;property id=&quot;20300&quot; value=&quot;Slide 26 - &amp;quot;Availability&amp;quot;&quot;/&gt;&lt;property id=&quot;20307&quot; value=&quot;500&quot;/&gt;&lt;/object&gt;&lt;object type=&quot;3&quot; unique_id=&quot;16335&quot;&gt;&lt;property id=&quot;20148&quot; value=&quot;5&quot;/&gt;&lt;property id=&quot;20300&quot; value=&quot;Slide 27&quot;/&gt;&lt;property id=&quot;20307&quot; value=&quot;501&quot;/&gt;&lt;/object&gt;&lt;object type=&quot;3&quot; unique_id=&quot;16336&quot;&gt;&lt;property id=&quot;20148&quot; value=&quot;5&quot;/&gt;&lt;property id=&quot;20300&quot; value=&quot;Slide 28 - &amp;quot;Missing required positions&amp;quot;&quot;/&gt;&lt;property id=&quot;20307&quot; value=&quot;502&quot;/&gt;&lt;/object&gt;&lt;object type=&quot;3&quot; unique_id=&quot;16337&quot;&gt;&lt;property id=&quot;20148&quot; value=&quot;5&quot;/&gt;&lt;property id=&quot;20300&quot; value=&quot;Slide 29 - &amp;quot;Charter &amp;amp; apps not signed&amp;quot;&quot;/&gt;&lt;property id=&quot;20307&quot; value=&quot;503&quot;/&gt;&lt;/object&gt;&lt;object type=&quot;3&quot; unique_id=&quot;16338&quot;&gt;&lt;property id=&quot;20148&quot; value=&quot;5&quot;/&gt;&lt;property id=&quot;20300&quot; value=&quot;Slide 30 - &amp;quot;No Apps for New Youth/Adults&amp;quot;&quot;/&gt;&lt;property id=&quot;20307&quot; value=&quot;504&quot;/&gt;&lt;/object&gt;&lt;object type=&quot;3&quot; unique_id=&quot;16339&quot;&gt;&lt;property id=&quot;20148&quot; value=&quot;5&quot;/&gt;&lt;property id=&quot;20300&quot; value=&quot;Slide 31 - &amp;quot;Adults Not Providing SS#&amp;quot;&quot;/&gt;&lt;property id=&quot;20307&quot; value=&quot;505&quot;/&gt;&lt;/object&gt;&lt;object type=&quot;3&quot; unique_id=&quot;16340&quot;&gt;&lt;property id=&quot;20148&quot; value=&quot;5&quot;/&gt;&lt;property id=&quot;20300&quot; value=&quot;Slide 32 - &amp;quot;Too Many Multiple Positions&amp;quot;&quot;/&gt;&lt;property id=&quot;20307&quot; value=&quot;506&quot;/&gt;&lt;/object&gt;&lt;object type=&quot;3&quot; unique_id=&quot;16341&quot;&gt;&lt;property id=&quot;20148&quot; value=&quot;5&quot;/&gt;&lt;property id=&quot;20300&quot; value=&quot;Slide 33 - &amp;quot;People Multiple Out of Program&amp;quot;&quot;/&gt;&lt;property id=&quot;20307&quot; value=&quot;507&quot;/&gt;&lt;/object&gt;&lt;object type=&quot;3&quot; unique_id=&quot;16342&quot;&gt;&lt;property id=&quot;20148&quot; value=&quot;5&quot;/&gt;&lt;property id=&quot;20300&quot; value=&quot;Slide 34 - &amp;quot;Information Input&amp;quot;&quot;/&gt;&lt;property id=&quot;20307&quot; value=&quot;508&quot;/&gt;&lt;/object&gt;&lt;object type=&quot;3&quot; unique_id=&quot;16343&quot;&gt;&lt;property id=&quot;20148&quot; value=&quot;5&quot;/&gt;&lt;property id=&quot;20300&quot; value=&quot;Slide 35 - &amp;quot;Information Input&amp;quot;&quot;/&gt;&lt;property id=&quot;20307&quot; value=&quot;509&quot;/&gt;&lt;/object&gt;&lt;object type=&quot;3&quot; unique_id=&quot;16344&quot;&gt;&lt;property id=&quot;20148&quot; value=&quot;5&quot;/&gt;&lt;property id=&quot;20300&quot; value=&quot;Slide 36 - &amp;quot;No Follow-up with Drops&amp;quot;&quot;/&gt;&lt;property id=&quot;20307&quot; value=&quot;510&quot;/&gt;&lt;/object&gt;&lt;object type=&quot;3&quot; unique_id=&quot;16345&quot;&gt;&lt;property id=&quot;20148&quot; value=&quot;5&quot;/&gt;&lt;property id=&quot;20300&quot; value=&quot;Slide 37&quot;/&gt;&lt;property id=&quot;20307&quot; value=&quot;511&quot;/&gt;&lt;/object&gt;&lt;object type=&quot;3&quot; unique_id=&quot;16346&quot;&gt;&lt;property id=&quot;20148&quot; value=&quot;5&quot;/&gt;&lt;property id=&quot;20300&quot; value=&quot;Slide 38 - &amp;quot;Check New Member Status&amp;quot;&quot;/&gt;&lt;property id=&quot;20307&quot; value=&quot;512&quot;/&gt;&lt;/object&gt;&lt;object type=&quot;3&quot; unique_id=&quot;16347&quot;&gt;&lt;property id=&quot;20148&quot; value=&quot;5&quot;/&gt;&lt;property id=&quot;20300&quot; value=&quot;Slide 40 - &amp;quot;Stage Status&amp;quot;&quot;/&gt;&lt;property id=&quot;20307&quot; value=&quot;513&quot;/&gt;&lt;/object&gt;&lt;object type=&quot;3&quot; unique_id=&quot;16348&quot;&gt;&lt;property id=&quot;20148&quot; value=&quot;5&quot;/&gt;&lt;property id=&quot;20300&quot; value=&quot;Slide 41 - &amp;quot;Use Your “Tools”&amp;quot;&quot;/&gt;&lt;property id=&quot;20307&quot; value=&quot;514&quot;/&gt;&lt;/object&gt;&lt;object type=&quot;3&quot; unique_id=&quot;16349&quot;&gt;&lt;property id=&quot;20148&quot; value=&quot;5&quot;/&gt;&lt;property id=&quot;20300&quot; value=&quot;Slide 42 - &amp;quot;LHC - Free Advancement&amp;quot;&quot;/&gt;&lt;property id=&quot;20307&quot; value=&quot;515&quot;/&gt;&lt;/object&gt;&lt;object type=&quot;3&quot; unique_id=&quot;16350&quot;&gt;&lt;property id=&quot;20148&quot; value=&quot;5&quot;/&gt;&lt;property id=&quot;20300&quot; value=&quot;Slide 43 - &amp;quot;Incentive?&amp;quot;&quot;/&gt;&lt;property id=&quot;20307&quot; value=&quot;516&quot;/&gt;&lt;/object&gt;&lt;object type=&quot;3&quot; unique_id=&quot;16351&quot;&gt;&lt;property id=&quot;20148&quot; value=&quot;5&quot;/&gt;&lt;property id=&quot;20300&quot; value=&quot;Slide 44 - &amp;quot;Fees – NOTE CHANGE!&amp;quot;&quot;/&gt;&lt;property id=&quot;20307&quot; value=&quot;517&quot;/&gt;&lt;/object&gt;&lt;object type=&quot;3&quot; unique_id=&quot;16352&quot;&gt;&lt;property id=&quot;20148&quot; value=&quot;5&quot;/&gt;&lt;property id=&quot;20300&quot; value=&quot;Slide 45 - &amp;quot;Fees&amp;quot;&quot;/&gt;&lt;property id=&quot;20307&quot; value=&quot;518&quot;/&gt;&lt;/object&gt;&lt;object type=&quot;3&quot; unique_id=&quot;16353&quot;&gt;&lt;property id=&quot;20148&quot; value=&quot;5&quot;/&gt;&lt;property id=&quot;20300&quot; value=&quot;Slide 46 - &amp;quot;Journey to Excellence&amp;quot;&quot;/&gt;&lt;property id=&quot;20307&quot; value=&quot;519&quot;/&gt;&lt;/object&gt;&lt;object type=&quot;3&quot; unique_id=&quot;16354&quot;&gt;&lt;property id=&quot;20148&quot; value=&quot;5&quot;/&gt;&lt;property id=&quot;20300&quot; value=&quot;Slide 47 - &amp;quot;Youth Protection Begins with “YOU”&amp;quot;&quot;/&gt;&lt;property id=&quot;20307&quot; value=&quot;520&quot;/&gt;&lt;/object&gt;&lt;object type=&quot;3&quot; unique_id=&quot;16355&quot;&gt;&lt;property id=&quot;20148&quot; value=&quot;5&quot;/&gt;&lt;property id=&quot;20300&quot; value=&quot;Slide 48 - &amp;quot;Update E-mails in System&amp;quot;&quot;/&gt;&lt;property id=&quot;20307&quot; value=&quot;521&quot;/&gt;&lt;/object&gt;&lt;object type=&quot;3&quot; unique_id=&quot;16356&quot;&gt;&lt;property id=&quot;20148&quot; value=&quot;5&quot;/&gt;&lt;property id=&quot;20300&quot; value=&quot;Slide 49 - &amp;quot;The Best “Tool”&amp;quot;&quot;/&gt;&lt;property id=&quot;20307&quot; value=&quot;522&quot;/&gt;&lt;/object&gt;&lt;object type=&quot;3&quot; unique_id=&quot;16357&quot;&gt;&lt;property id=&quot;20148&quot; value=&quot;5&quot;/&gt;&lt;property id=&quot;20300&quot; value=&quot;Slide 50 - &amp;quot;Consider a Turn-in Event&amp;quot;&quot;/&gt;&lt;property id=&quot;20307&quot; value=&quot;523&quot;/&gt;&lt;/object&gt;&lt;object type=&quot;3&quot; unique_id=&quot;16358&quot;&gt;&lt;property id=&quot;20148&quot; value=&quot;5&quot;/&gt;&lt;property id=&quot;20300&quot; value=&quot;Slide 52 - &amp;quot;2 Principles to Ensure Success&amp;quot;&quot;/&gt;&lt;property id=&quot;20307&quot; value=&quot;524&quot;/&gt;&lt;/object&gt;&lt;object type=&quot;3&quot; unique_id=&quot;16359&quot;&gt;&lt;property id=&quot;20148&quot; value=&quot;5&quot;/&gt;&lt;property id=&quot;20300&quot; value=&quot;Slide 53&quot;/&gt;&lt;property id=&quot;20307&quot; value=&quot;525&quot;/&gt;&lt;/object&gt;&lt;object type=&quot;3&quot; unique_id=&quot;16693&quot;&gt;&lt;property id=&quot;20148&quot; value=&quot;5&quot;/&gt;&lt;property id=&quot;20300&quot; value=&quot;Slide 4&quot;/&gt;&lt;property id=&quot;20307&quot; value=&quot;526&quot;/&gt;&lt;/object&gt;&lt;object type=&quot;3&quot; unique_id=&quot;16694&quot;&gt;&lt;property id=&quot;20148&quot; value=&quot;5&quot;/&gt;&lt;property id=&quot;20300&quot; value=&quot;Slide 39 - &amp;quot;Communicate&amp;quot;&quot;/&gt;&lt;property id=&quot;20307&quot; value=&quot;528&quot;/&gt;&lt;/object&gt;&lt;object type=&quot;3&quot; unique_id=&quot;16695&quot;&gt;&lt;property id=&quot;20148&quot; value=&quot;5&quot;/&gt;&lt;property id=&quot;20300&quot; value=&quot;Slide 51 - &amp;quot;Council Turn-in Event&amp;quot;&quot;/&gt;&lt;property id=&quot;20307&quot; value=&quot;527&quot;/&gt;&lt;/object&gt;&lt;/object&gt;&lt;object type=&quot;4&quot; unique_id=&quot;10122&quot;&gt;&lt;/object&gt;&lt;object type=&quot;10&quot; unique_id=&quot;10185&quot;&gt;&lt;object type=&quot;11&quot; unique_id=&quot;10186&quot;&gt;&lt;/object&gt;&lt;/object&gt;&lt;/object&gt;&lt;/database&gt;"/>
  <p:tag name="SECTOMILLISECCONVERTED" val="1"/>
</p:tagLst>
</file>

<file path=ppt/theme/_rels/theme8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0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1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2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3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4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5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6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0.xml><?xml version="1.0" encoding="utf-8"?>
<a:theme xmlns:a="http://schemas.openxmlformats.org/drawingml/2006/main" name="17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8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9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0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7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2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3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4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5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6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0.xml><?xml version="1.0" encoding="utf-8"?>
<a:theme xmlns:a="http://schemas.openxmlformats.org/drawingml/2006/main" name="27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8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29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0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1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2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3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4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5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36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0.xml><?xml version="1.0" encoding="utf-8"?>
<a:theme xmlns:a="http://schemas.openxmlformats.org/drawingml/2006/main" name="37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21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38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39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40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41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42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43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44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45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46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47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48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49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50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51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52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53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55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56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57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58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2.xml><?xml version="1.0" encoding="utf-8"?>
<a:theme xmlns:a="http://schemas.openxmlformats.org/drawingml/2006/main" name="59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3.xml><?xml version="1.0" encoding="utf-8"?>
<a:theme xmlns:a="http://schemas.openxmlformats.org/drawingml/2006/main" name="60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4.xml><?xml version="1.0" encoding="utf-8"?>
<a:theme xmlns:a="http://schemas.openxmlformats.org/drawingml/2006/main" name="61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5.xml><?xml version="1.0" encoding="utf-8"?>
<a:theme xmlns:a="http://schemas.openxmlformats.org/drawingml/2006/main" name="62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6.xml><?xml version="1.0" encoding="utf-8"?>
<a:theme xmlns:a="http://schemas.openxmlformats.org/drawingml/2006/main" name="63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7.xml><?xml version="1.0" encoding="utf-8"?>
<a:theme xmlns:a="http://schemas.openxmlformats.org/drawingml/2006/main" name="65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8.xml><?xml version="1.0" encoding="utf-8"?>
<a:theme xmlns:a="http://schemas.openxmlformats.org/drawingml/2006/main" name="66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9.xml><?xml version="1.0" encoding="utf-8"?>
<a:theme xmlns:a="http://schemas.openxmlformats.org/drawingml/2006/main" name="67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0.xml><?xml version="1.0" encoding="utf-8"?>
<a:theme xmlns:a="http://schemas.openxmlformats.org/drawingml/2006/main" name="68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1.xml><?xml version="1.0" encoding="utf-8"?>
<a:theme xmlns:a="http://schemas.openxmlformats.org/drawingml/2006/main" name="69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2.xml><?xml version="1.0" encoding="utf-8"?>
<a:theme xmlns:a="http://schemas.openxmlformats.org/drawingml/2006/main" name="70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3.xml><?xml version="1.0" encoding="utf-8"?>
<a:theme xmlns:a="http://schemas.openxmlformats.org/drawingml/2006/main" name="71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4.xml><?xml version="1.0" encoding="utf-8"?>
<a:theme xmlns:a="http://schemas.openxmlformats.org/drawingml/2006/main" name="72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5.xml><?xml version="1.0" encoding="utf-8"?>
<a:theme xmlns:a="http://schemas.openxmlformats.org/drawingml/2006/main" name="73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6.xml><?xml version="1.0" encoding="utf-8"?>
<a:theme xmlns:a="http://schemas.openxmlformats.org/drawingml/2006/main" name="74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7.xml><?xml version="1.0" encoding="utf-8"?>
<a:theme xmlns:a="http://schemas.openxmlformats.org/drawingml/2006/main" name="75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8.xml><?xml version="1.0" encoding="utf-8"?>
<a:theme xmlns:a="http://schemas.openxmlformats.org/drawingml/2006/main" name="76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9.xml><?xml version="1.0" encoding="utf-8"?>
<a:theme xmlns:a="http://schemas.openxmlformats.org/drawingml/2006/main" name="77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0.xml><?xml version="1.0" encoding="utf-8"?>
<a:theme xmlns:a="http://schemas.openxmlformats.org/drawingml/2006/main" name="54_Concourse">
  <a:themeElements>
    <a:clrScheme name="Human">
      <a:dk1>
        <a:sysClr val="windowText" lastClr="000000"/>
      </a:dk1>
      <a:lt1>
        <a:sysClr val="window" lastClr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17517A"/>
      </a:accent3>
      <a:accent4>
        <a:srgbClr val="877E48"/>
      </a:accent4>
      <a:accent5>
        <a:srgbClr val="AF8B1E"/>
      </a:accent5>
      <a:accent6>
        <a:srgbClr val="A35E21"/>
      </a:accent6>
      <a:hlink>
        <a:srgbClr val="9B7300"/>
      </a:hlink>
      <a:folHlink>
        <a:srgbClr val="D6A73B"/>
      </a:folHlink>
    </a:clrScheme>
    <a:fontScheme name="7_Concours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5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Human">
    <a:dk1>
      <a:sysClr val="windowText" lastClr="000000"/>
    </a:dk1>
    <a:lt1>
      <a:sysClr val="window" lastClr="FFFFFF"/>
    </a:lt1>
    <a:dk2>
      <a:srgbClr val="795339"/>
    </a:dk2>
    <a:lt2>
      <a:srgbClr val="F7EEDD"/>
    </a:lt2>
    <a:accent1>
      <a:srgbClr val="AD2E27"/>
    </a:accent1>
    <a:accent2>
      <a:srgbClr val="3F3D66"/>
    </a:accent2>
    <a:accent3>
      <a:srgbClr val="17517A"/>
    </a:accent3>
    <a:accent4>
      <a:srgbClr val="877E48"/>
    </a:accent4>
    <a:accent5>
      <a:srgbClr val="AF8B1E"/>
    </a:accent5>
    <a:accent6>
      <a:srgbClr val="A35E21"/>
    </a:accent6>
    <a:hlink>
      <a:srgbClr val="9B7300"/>
    </a:hlink>
    <a:folHlink>
      <a:srgbClr val="D6A73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4246</TotalTime>
  <Words>619</Words>
  <Application>Microsoft Office PowerPoint</Application>
  <PresentationFormat>On-screen Show (4:3)</PresentationFormat>
  <Paragraphs>94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80</vt:i4>
      </vt:variant>
      <vt:variant>
        <vt:lpstr>Slide Titles</vt:lpstr>
      </vt:variant>
      <vt:variant>
        <vt:i4>18</vt:i4>
      </vt:variant>
    </vt:vector>
  </HeadingPairs>
  <TitlesOfParts>
    <vt:vector size="106" baseType="lpstr">
      <vt:lpstr>ＭＳ Ｐゴシック</vt:lpstr>
      <vt:lpstr>Arial</vt:lpstr>
      <vt:lpstr>Calibri</vt:lpstr>
      <vt:lpstr>Helvetica</vt:lpstr>
      <vt:lpstr>Lucida Sans Unicode</vt:lpstr>
      <vt:lpstr>Verdana</vt:lpstr>
      <vt:lpstr>Wingdings 2</vt:lpstr>
      <vt:lpstr>Wingdings 3</vt:lpstr>
      <vt:lpstr>Concourse</vt:lpstr>
      <vt:lpstr>4_Office Theme</vt:lpstr>
      <vt:lpstr>2_Office Theme</vt:lpstr>
      <vt:lpstr>5_Office Theme</vt:lpstr>
      <vt:lpstr>1_Concourse</vt:lpstr>
      <vt:lpstr>2_Concourse</vt:lpstr>
      <vt:lpstr>3_Concourse</vt:lpstr>
      <vt:lpstr>4_Concourse</vt:lpstr>
      <vt:lpstr>5_Concourse</vt:lpstr>
      <vt:lpstr>6_Concourse</vt:lpstr>
      <vt:lpstr>8_Concourse</vt:lpstr>
      <vt:lpstr>9_Concourse</vt:lpstr>
      <vt:lpstr>10_Concourse</vt:lpstr>
      <vt:lpstr>11_Concourse</vt:lpstr>
      <vt:lpstr>12_Concourse</vt:lpstr>
      <vt:lpstr>13_Concourse</vt:lpstr>
      <vt:lpstr>14_Concourse</vt:lpstr>
      <vt:lpstr>15_Concourse</vt:lpstr>
      <vt:lpstr>16_Concourse</vt:lpstr>
      <vt:lpstr>17_Concourse</vt:lpstr>
      <vt:lpstr>18_Concourse</vt:lpstr>
      <vt:lpstr>19_Concourse</vt:lpstr>
      <vt:lpstr>20_Concourse</vt:lpstr>
      <vt:lpstr>7_Concourse</vt:lpstr>
      <vt:lpstr>22_Concourse</vt:lpstr>
      <vt:lpstr>23_Concourse</vt:lpstr>
      <vt:lpstr>24_Concourse</vt:lpstr>
      <vt:lpstr>25_Concourse</vt:lpstr>
      <vt:lpstr>26_Concourse</vt:lpstr>
      <vt:lpstr>27_Concourse</vt:lpstr>
      <vt:lpstr>28_Concourse</vt:lpstr>
      <vt:lpstr>29_Concourse</vt:lpstr>
      <vt:lpstr>30_Concourse</vt:lpstr>
      <vt:lpstr>31_Concourse</vt:lpstr>
      <vt:lpstr>32_Concourse</vt:lpstr>
      <vt:lpstr>33_Concourse</vt:lpstr>
      <vt:lpstr>34_Concourse</vt:lpstr>
      <vt:lpstr>35_Concourse</vt:lpstr>
      <vt:lpstr>36_Concourse</vt:lpstr>
      <vt:lpstr>37_Concourse</vt:lpstr>
      <vt:lpstr>21_Concourse</vt:lpstr>
      <vt:lpstr>38_Concourse</vt:lpstr>
      <vt:lpstr>39_Concourse</vt:lpstr>
      <vt:lpstr>40_Concourse</vt:lpstr>
      <vt:lpstr>41_Concourse</vt:lpstr>
      <vt:lpstr>42_Concourse</vt:lpstr>
      <vt:lpstr>43_Concourse</vt:lpstr>
      <vt:lpstr>44_Concourse</vt:lpstr>
      <vt:lpstr>45_Concourse</vt:lpstr>
      <vt:lpstr>46_Concourse</vt:lpstr>
      <vt:lpstr>47_Concourse</vt:lpstr>
      <vt:lpstr>48_Concourse</vt:lpstr>
      <vt:lpstr>49_Concourse</vt:lpstr>
      <vt:lpstr>50_Concourse</vt:lpstr>
      <vt:lpstr>51_Concourse</vt:lpstr>
      <vt:lpstr>52_Concourse</vt:lpstr>
      <vt:lpstr>53_Concourse</vt:lpstr>
      <vt:lpstr>55_Concourse</vt:lpstr>
      <vt:lpstr>56_Concourse</vt:lpstr>
      <vt:lpstr>57_Concourse</vt:lpstr>
      <vt:lpstr>58_Concourse</vt:lpstr>
      <vt:lpstr>59_Concourse</vt:lpstr>
      <vt:lpstr>60_Concourse</vt:lpstr>
      <vt:lpstr>61_Concourse</vt:lpstr>
      <vt:lpstr>62_Concourse</vt:lpstr>
      <vt:lpstr>63_Concourse</vt:lpstr>
      <vt:lpstr>65_Concourse</vt:lpstr>
      <vt:lpstr>66_Concourse</vt:lpstr>
      <vt:lpstr>67_Concourse</vt:lpstr>
      <vt:lpstr>68_Concourse</vt:lpstr>
      <vt:lpstr>69_Concourse</vt:lpstr>
      <vt:lpstr>70_Concourse</vt:lpstr>
      <vt:lpstr>71_Concourse</vt:lpstr>
      <vt:lpstr>72_Concourse</vt:lpstr>
      <vt:lpstr>73_Concourse</vt:lpstr>
      <vt:lpstr>74_Concourse</vt:lpstr>
      <vt:lpstr>75_Concourse</vt:lpstr>
      <vt:lpstr>76_Concourse</vt:lpstr>
      <vt:lpstr>77_Concourse</vt:lpstr>
      <vt:lpstr>54_Concourse</vt:lpstr>
      <vt:lpstr>PowerPoint Presentation</vt:lpstr>
      <vt:lpstr>PowerPoint Presentation</vt:lpstr>
      <vt:lpstr>Genius of Charter Organization</vt:lpstr>
      <vt:lpstr>Genius of Charter Organization</vt:lpstr>
      <vt:lpstr>Genius of Charter Organization</vt:lpstr>
      <vt:lpstr>Genius of Charter Organization</vt:lpstr>
      <vt:lpstr>Genius of Charter Organization</vt:lpstr>
      <vt:lpstr>Genius of Charter Organization</vt:lpstr>
      <vt:lpstr>Genius of Charter Organization</vt:lpstr>
      <vt:lpstr>Genius of Charter Organization</vt:lpstr>
      <vt:lpstr>Genius of Charter Organization</vt:lpstr>
      <vt:lpstr>Genius of Charter Organization</vt:lpstr>
      <vt:lpstr>Genius of Charter Organization</vt:lpstr>
      <vt:lpstr>Genius of Charter Organization</vt:lpstr>
      <vt:lpstr>Genius of Charter Organization</vt:lpstr>
      <vt:lpstr>Genius of Charter Organization</vt:lpstr>
      <vt:lpstr>Questions?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EFFECTIVE COMMISSIONER SERVICE</dc:title>
  <dc:creator>tim</dc:creator>
  <cp:lastModifiedBy>MR Marks</cp:lastModifiedBy>
  <cp:revision>506</cp:revision>
  <dcterms:created xsi:type="dcterms:W3CDTF">2009-05-09T14:19:45Z</dcterms:created>
  <dcterms:modified xsi:type="dcterms:W3CDTF">2014-10-24T17:36:12Z</dcterms:modified>
</cp:coreProperties>
</file>